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y="5143500" cx="9144000"/>
  <p:notesSz cx="6858000" cy="9144000"/>
  <p:embeddedFontLst>
    <p:embeddedFont>
      <p:font typeface="Raleway"/>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46BE8AB-0273-435D-8471-6300B11A2C9B}">
  <a:tblStyle styleId="{C46BE8AB-0273-435D-8471-6300B11A2C9B}"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font" Target="fonts/Raleway-regular.fntdata"/><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Raleway-bold.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4.xml"/><Relationship Id="rId33" Type="http://schemas.openxmlformats.org/officeDocument/2006/relationships/font" Target="fonts/Lato-bold.fntdata"/><Relationship Id="rId10" Type="http://schemas.openxmlformats.org/officeDocument/2006/relationships/slide" Target="slides/slide3.xml"/><Relationship Id="rId32" Type="http://schemas.openxmlformats.org/officeDocument/2006/relationships/font" Target="fonts/Lato-regular.fntdata"/><Relationship Id="rId13" Type="http://schemas.openxmlformats.org/officeDocument/2006/relationships/slide" Target="slides/slide6.xml"/><Relationship Id="rId35" Type="http://schemas.openxmlformats.org/officeDocument/2006/relationships/font" Target="fonts/Lato-boldItalic.fntdata"/><Relationship Id="rId12" Type="http://schemas.openxmlformats.org/officeDocument/2006/relationships/slide" Target="slides/slide5.xml"/><Relationship Id="rId34" Type="http://schemas.openxmlformats.org/officeDocument/2006/relationships/font" Target="fonts/Lato-italic.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png>
</file>

<file path=ppt/media/image12.png>
</file>

<file path=ppt/media/image13.gif>
</file>

<file path=ppt/media/image14.gif>
</file>

<file path=ppt/media/image15.gif>
</file>

<file path=ppt/media/image16.gif>
</file>

<file path=ppt/media/image17.png>
</file>

<file path=ppt/media/image18.png>
</file>

<file path=ppt/media/image19.png>
</file>

<file path=ppt/media/image2.pn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b9fd45ea62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b9fd45ea6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646464"/>
                </a:solidFill>
                <a:highlight>
                  <a:srgbClr val="FFFFFF"/>
                </a:highlight>
              </a:rPr>
              <a:t>The noise in StyleGAN is added in a similar way to the AdaIN mechanism – A scaled noise is added to each channel before the AdaIN module and changes a bit the visual expression of the features of the resolution level it operates 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b9fd45ea6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b9fd45ea6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646464"/>
                </a:solidFill>
                <a:highlight>
                  <a:srgbClr val="FFFFFF"/>
                </a:highlight>
              </a:rPr>
              <a:t>One of the challenges in generative models is dealing with areas that are poorly represented in the training data. The generator isn’t able to learn them and create images that resemble them (and instead creates bad-looking images). To avoid generating poor images, StyleGAN truncates the intermediate vector w, forcing it to stay close to the “average” intermediate vector.</a:t>
            </a:r>
            <a:endParaRPr sz="1300">
              <a:solidFill>
                <a:srgbClr val="646464"/>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 sz="1300">
                <a:solidFill>
                  <a:srgbClr val="646464"/>
                </a:solidFill>
                <a:highlight>
                  <a:srgbClr val="FFFFFF"/>
                </a:highlight>
              </a:rPr>
              <a:t>After training the model, an “average” w</a:t>
            </a:r>
            <a:r>
              <a:rPr lang="en" sz="950">
                <a:solidFill>
                  <a:srgbClr val="646464"/>
                </a:solidFill>
                <a:highlight>
                  <a:srgbClr val="FFFFFF"/>
                </a:highlight>
              </a:rPr>
              <a:t>avg</a:t>
            </a:r>
            <a:r>
              <a:rPr lang="en" sz="1300">
                <a:solidFill>
                  <a:srgbClr val="646464"/>
                </a:solidFill>
                <a:highlight>
                  <a:srgbClr val="FFFFFF"/>
                </a:highlight>
              </a:rPr>
              <a:t> is produced by selecting many random inputs; generating their intermediate vectors with the mapping network; and calculating the mean of these vectors. When generating new images, instead of using Mapping Network output directly, w is transformed into </a:t>
            </a:r>
            <a:r>
              <a:rPr lang="en" sz="1300">
                <a:solidFill>
                  <a:srgbClr val="646464"/>
                </a:solidFill>
                <a:highlight>
                  <a:srgbClr val="FFFFFF"/>
                </a:highlight>
              </a:rPr>
              <a:t>w</a:t>
            </a:r>
            <a:r>
              <a:rPr lang="en" sz="950">
                <a:solidFill>
                  <a:srgbClr val="646464"/>
                </a:solidFill>
                <a:highlight>
                  <a:srgbClr val="FFFFFF"/>
                </a:highlight>
              </a:rPr>
              <a:t>new</a:t>
            </a:r>
            <a:r>
              <a:rPr lang="en" sz="1300">
                <a:solidFill>
                  <a:srgbClr val="646464"/>
                </a:solidFill>
                <a:highlight>
                  <a:srgbClr val="FFFFFF"/>
                </a:highlight>
              </a:rPr>
              <a:t>=w</a:t>
            </a:r>
            <a:r>
              <a:rPr lang="en" sz="950">
                <a:solidFill>
                  <a:srgbClr val="646464"/>
                </a:solidFill>
                <a:highlight>
                  <a:srgbClr val="FFFFFF"/>
                </a:highlight>
              </a:rPr>
              <a:t>avg</a:t>
            </a:r>
            <a:r>
              <a:rPr lang="en" sz="1300">
                <a:solidFill>
                  <a:srgbClr val="646464"/>
                </a:solidFill>
                <a:highlight>
                  <a:srgbClr val="FFFFFF"/>
                </a:highlight>
              </a:rPr>
              <a:t>+𝞧(w – w</a:t>
            </a:r>
            <a:r>
              <a:rPr lang="en" sz="950">
                <a:solidFill>
                  <a:srgbClr val="646464"/>
                </a:solidFill>
                <a:highlight>
                  <a:srgbClr val="FFFFFF"/>
                </a:highlight>
              </a:rPr>
              <a:t>avg</a:t>
            </a:r>
            <a:r>
              <a:rPr lang="en" sz="1300">
                <a:solidFill>
                  <a:srgbClr val="646464"/>
                </a:solidFill>
                <a:highlight>
                  <a:srgbClr val="FFFFFF"/>
                </a:highlight>
              </a:rPr>
              <a:t>), </a:t>
            </a:r>
            <a:r>
              <a:rPr lang="en" sz="1300">
                <a:solidFill>
                  <a:srgbClr val="646464"/>
                </a:solidFill>
                <a:highlight>
                  <a:srgbClr val="FFFFFF"/>
                </a:highlight>
              </a:rPr>
              <a:t>where the value of 𝞧 defines how far the image can be from the “average” image (and how diverse the output can be). Interestingly, by using a different 𝞧 for each level, before the affine transformation block, the model can control how far from average each set of features is, as shown in the video below.</a:t>
            </a:r>
            <a:endParaRPr sz="1300">
              <a:solidFill>
                <a:srgbClr val="646464"/>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sz="1300">
              <a:solidFill>
                <a:srgbClr val="646464"/>
              </a:solidFill>
              <a:highlight>
                <a:srgbClr val="FFFFFF"/>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b9fd45ea62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b9fd45ea62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rPr>
              <a:t>By using different 𝞧 for each level, before the affine transformation block, the model can control how far from average each set of features is, as shown in the video below.</a:t>
            </a:r>
            <a:endParaRPr sz="1200">
              <a:highlight>
                <a:srgbClr val="FFFFFF"/>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b9e3a86a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b9e3a86a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rgbClr val="555555"/>
                </a:solidFill>
                <a:highlight>
                  <a:srgbClr val="FFFFFF"/>
                </a:highlight>
              </a:rPr>
              <a:t>Frechet Inception Distance score, or FID for short, is a metric that calculates the distance between feature vectors calculated for real and generated images.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b9e3a8751a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b9e3a8751a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b9e3a8751a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b9e3a8751a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b9e3a8751a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b9e3a8751a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b9e3a8751a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b9e3a8751a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b9e3a8751a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b9e3a8751a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b9e3a8751a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b9e3a8751a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b99b9b12d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b99b9b12d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b9e3a8751a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b9e3a8751a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b99b9b12d4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b99b9b12d4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b99b9b12d4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b99b9b12d4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b98db8f40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b98db8f40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b99b9b12d4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b99b9b12d4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b99b9b12d4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b99b9b12d4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135" name="Shape 135"/>
        <p:cNvGrpSpPr/>
        <p:nvPr/>
      </p:nvGrpSpPr>
      <p:grpSpPr>
        <a:xfrm>
          <a:off x="0" y="0"/>
          <a:ext cx="0" cy="0"/>
          <a:chOff x="0" y="0"/>
          <a:chExt cx="0" cy="0"/>
        </a:xfrm>
      </p:grpSpPr>
      <p:sp>
        <p:nvSpPr>
          <p:cNvPr id="136" name="Google Shape;136;p18"/>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 name="Google Shape;137;p18"/>
          <p:cNvGrpSpPr/>
          <p:nvPr/>
        </p:nvGrpSpPr>
        <p:grpSpPr>
          <a:xfrm>
            <a:off x="830392" y="1191256"/>
            <a:ext cx="745763" cy="45826"/>
            <a:chOff x="4580561" y="2589004"/>
            <a:chExt cx="1064464" cy="25200"/>
          </a:xfrm>
        </p:grpSpPr>
        <p:sp>
          <p:nvSpPr>
            <p:cNvPr id="138" name="Google Shape;138;p1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18"/>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41" name="Google Shape;141;p18"/>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42" name="Google Shape;142;p1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3" name="Shape 143"/>
        <p:cNvGrpSpPr/>
        <p:nvPr/>
      </p:nvGrpSpPr>
      <p:grpSpPr>
        <a:xfrm>
          <a:off x="0" y="0"/>
          <a:ext cx="0" cy="0"/>
          <a:chOff x="0" y="0"/>
          <a:chExt cx="0" cy="0"/>
        </a:xfrm>
      </p:grpSpPr>
      <p:grpSp>
        <p:nvGrpSpPr>
          <p:cNvPr id="144" name="Google Shape;144;p19"/>
          <p:cNvGrpSpPr/>
          <p:nvPr/>
        </p:nvGrpSpPr>
        <p:grpSpPr>
          <a:xfrm>
            <a:off x="830392" y="1191256"/>
            <a:ext cx="745763" cy="45826"/>
            <a:chOff x="4580561" y="2589004"/>
            <a:chExt cx="1064464" cy="25200"/>
          </a:xfrm>
        </p:grpSpPr>
        <p:sp>
          <p:nvSpPr>
            <p:cNvPr id="145" name="Google Shape;145;p1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9"/>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1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8" name="Google Shape;148;p1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9" name="Shape 149"/>
        <p:cNvGrpSpPr/>
        <p:nvPr/>
      </p:nvGrpSpPr>
      <p:grpSpPr>
        <a:xfrm>
          <a:off x="0" y="0"/>
          <a:ext cx="0" cy="0"/>
          <a:chOff x="0" y="0"/>
          <a:chExt cx="0" cy="0"/>
        </a:xfrm>
      </p:grpSpPr>
      <p:sp>
        <p:nvSpPr>
          <p:cNvPr id="150" name="Google Shape;150;p2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20"/>
          <p:cNvGrpSpPr/>
          <p:nvPr/>
        </p:nvGrpSpPr>
        <p:grpSpPr>
          <a:xfrm>
            <a:off x="830392" y="1191256"/>
            <a:ext cx="745763" cy="45826"/>
            <a:chOff x="4580561" y="2589004"/>
            <a:chExt cx="1064464" cy="25200"/>
          </a:xfrm>
        </p:grpSpPr>
        <p:sp>
          <p:nvSpPr>
            <p:cNvPr id="152" name="Google Shape;152;p2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20"/>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155" name="Google Shape;155;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56" name="Google Shape;156;p2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7" name="Shape 157"/>
        <p:cNvGrpSpPr/>
        <p:nvPr/>
      </p:nvGrpSpPr>
      <p:grpSpPr>
        <a:xfrm>
          <a:off x="0" y="0"/>
          <a:ext cx="0" cy="0"/>
          <a:chOff x="0" y="0"/>
          <a:chExt cx="0" cy="0"/>
        </a:xfrm>
      </p:grpSpPr>
      <p:sp>
        <p:nvSpPr>
          <p:cNvPr id="158" name="Google Shape;158;p2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 name="Google Shape;159;p21"/>
          <p:cNvGrpSpPr/>
          <p:nvPr/>
        </p:nvGrpSpPr>
        <p:grpSpPr>
          <a:xfrm>
            <a:off x="830392" y="1191256"/>
            <a:ext cx="745763" cy="45826"/>
            <a:chOff x="4580561" y="2589004"/>
            <a:chExt cx="1064464" cy="25200"/>
          </a:xfrm>
        </p:grpSpPr>
        <p:sp>
          <p:nvSpPr>
            <p:cNvPr id="160" name="Google Shape;160;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 name="Google Shape;162;p21"/>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163" name="Google Shape;163;p21"/>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64" name="Google Shape;164;p21"/>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65" name="Google Shape;165;p2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108" y="1313285"/>
            <a:ext cx="3459716" cy="2670463"/>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273" y="1401826"/>
            <a:ext cx="3268500" cy="18129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2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22"/>
          <p:cNvGrpSpPr/>
          <p:nvPr/>
        </p:nvGrpSpPr>
        <p:grpSpPr>
          <a:xfrm>
            <a:off x="830392" y="1191256"/>
            <a:ext cx="745763" cy="45826"/>
            <a:chOff x="4580561" y="2589004"/>
            <a:chExt cx="1064464" cy="25200"/>
          </a:xfrm>
        </p:grpSpPr>
        <p:sp>
          <p:nvSpPr>
            <p:cNvPr id="169" name="Google Shape;169;p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22"/>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172" name="Google Shape;172;p2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3" name="Shape 173"/>
        <p:cNvGrpSpPr/>
        <p:nvPr/>
      </p:nvGrpSpPr>
      <p:grpSpPr>
        <a:xfrm>
          <a:off x="0" y="0"/>
          <a:ext cx="0" cy="0"/>
          <a:chOff x="0" y="0"/>
          <a:chExt cx="0" cy="0"/>
        </a:xfrm>
      </p:grpSpPr>
      <p:sp>
        <p:nvSpPr>
          <p:cNvPr id="174" name="Google Shape;174;p2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 name="Google Shape;175;p23"/>
          <p:cNvGrpSpPr/>
          <p:nvPr/>
        </p:nvGrpSpPr>
        <p:grpSpPr>
          <a:xfrm>
            <a:off x="830392" y="1191256"/>
            <a:ext cx="745763" cy="45826"/>
            <a:chOff x="4580561" y="2589004"/>
            <a:chExt cx="1064464" cy="25200"/>
          </a:xfrm>
        </p:grpSpPr>
        <p:sp>
          <p:nvSpPr>
            <p:cNvPr id="176" name="Google Shape;176;p2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 name="Google Shape;178;p23"/>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179" name="Google Shape;179;p23"/>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80" name="Google Shape;180;p2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81" name="Shape 181"/>
        <p:cNvGrpSpPr/>
        <p:nvPr/>
      </p:nvGrpSpPr>
      <p:grpSpPr>
        <a:xfrm>
          <a:off x="0" y="0"/>
          <a:ext cx="0" cy="0"/>
          <a:chOff x="0" y="0"/>
          <a:chExt cx="0" cy="0"/>
        </a:xfrm>
      </p:grpSpPr>
      <p:grpSp>
        <p:nvGrpSpPr>
          <p:cNvPr id="182" name="Google Shape;182;p24"/>
          <p:cNvGrpSpPr/>
          <p:nvPr/>
        </p:nvGrpSpPr>
        <p:grpSpPr>
          <a:xfrm>
            <a:off x="830392" y="4169130"/>
            <a:ext cx="745763" cy="45826"/>
            <a:chOff x="4580561" y="2589004"/>
            <a:chExt cx="1064464" cy="25200"/>
          </a:xfrm>
        </p:grpSpPr>
        <p:sp>
          <p:nvSpPr>
            <p:cNvPr id="183" name="Google Shape;183;p2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 name="Google Shape;185;p24"/>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86" name="Google Shape;186;p2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7" name="Shape 187"/>
        <p:cNvGrpSpPr/>
        <p:nvPr/>
      </p:nvGrpSpPr>
      <p:grpSpPr>
        <a:xfrm>
          <a:off x="0" y="0"/>
          <a:ext cx="0" cy="0"/>
          <a:chOff x="0" y="0"/>
          <a:chExt cx="0" cy="0"/>
        </a:xfrm>
      </p:grpSpPr>
      <p:sp>
        <p:nvSpPr>
          <p:cNvPr id="188" name="Google Shape;188;p25"/>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 name="Google Shape;189;p25"/>
          <p:cNvGrpSpPr/>
          <p:nvPr/>
        </p:nvGrpSpPr>
        <p:grpSpPr>
          <a:xfrm>
            <a:off x="830392" y="1191256"/>
            <a:ext cx="745763" cy="45826"/>
            <a:chOff x="4580561" y="2589004"/>
            <a:chExt cx="1064464" cy="25200"/>
          </a:xfrm>
        </p:grpSpPr>
        <p:sp>
          <p:nvSpPr>
            <p:cNvPr id="190" name="Google Shape;190;p2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25"/>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193" name="Google Shape;193;p25"/>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94" name="Google Shape;194;p25"/>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95" name="Google Shape;195;p2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6" name="Shape 196"/>
        <p:cNvGrpSpPr/>
        <p:nvPr/>
      </p:nvGrpSpPr>
      <p:grpSpPr>
        <a:xfrm>
          <a:off x="0" y="0"/>
          <a:ext cx="0" cy="0"/>
          <a:chOff x="0" y="0"/>
          <a:chExt cx="0" cy="0"/>
        </a:xfrm>
      </p:grpSpPr>
      <p:sp>
        <p:nvSpPr>
          <p:cNvPr id="197" name="Google Shape;197;p26"/>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198" name="Google Shape;198;p2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99" name="Shape 199"/>
        <p:cNvGrpSpPr/>
        <p:nvPr/>
      </p:nvGrpSpPr>
      <p:grpSpPr>
        <a:xfrm>
          <a:off x="0" y="0"/>
          <a:ext cx="0" cy="0"/>
          <a:chOff x="0" y="0"/>
          <a:chExt cx="0" cy="0"/>
        </a:xfrm>
      </p:grpSpPr>
      <p:grpSp>
        <p:nvGrpSpPr>
          <p:cNvPr id="200" name="Google Shape;200;p27"/>
          <p:cNvGrpSpPr/>
          <p:nvPr/>
        </p:nvGrpSpPr>
        <p:grpSpPr>
          <a:xfrm>
            <a:off x="830392" y="4169130"/>
            <a:ext cx="745763" cy="45826"/>
            <a:chOff x="4580561" y="2589004"/>
            <a:chExt cx="1064464" cy="25200"/>
          </a:xfrm>
        </p:grpSpPr>
        <p:sp>
          <p:nvSpPr>
            <p:cNvPr id="201" name="Google Shape;201;p2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27"/>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204" name="Google Shape;204;p27"/>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0"/>
              </a:spcBef>
              <a:spcAft>
                <a:spcPts val="0"/>
              </a:spcAft>
              <a:buClr>
                <a:schemeClr val="lt1"/>
              </a:buClr>
              <a:buSzPts val="1100"/>
              <a:buChar char="○"/>
              <a:defRPr>
                <a:solidFill>
                  <a:schemeClr val="lt1"/>
                </a:solidFill>
              </a:defRPr>
            </a:lvl2pPr>
            <a:lvl3pPr indent="-298450" lvl="2" marL="1371600" rtl="0">
              <a:spcBef>
                <a:spcPts val="0"/>
              </a:spcBef>
              <a:spcAft>
                <a:spcPts val="0"/>
              </a:spcAft>
              <a:buClr>
                <a:schemeClr val="lt1"/>
              </a:buClr>
              <a:buSzPts val="1100"/>
              <a:buChar char="■"/>
              <a:defRPr>
                <a:solidFill>
                  <a:schemeClr val="lt1"/>
                </a:solidFill>
              </a:defRPr>
            </a:lvl3pPr>
            <a:lvl4pPr indent="-298450" lvl="3" marL="1828800" rtl="0">
              <a:spcBef>
                <a:spcPts val="0"/>
              </a:spcBef>
              <a:spcAft>
                <a:spcPts val="0"/>
              </a:spcAft>
              <a:buClr>
                <a:schemeClr val="lt1"/>
              </a:buClr>
              <a:buSzPts val="1100"/>
              <a:buChar char="●"/>
              <a:defRPr>
                <a:solidFill>
                  <a:schemeClr val="lt1"/>
                </a:solidFill>
              </a:defRPr>
            </a:lvl4pPr>
            <a:lvl5pPr indent="-298450" lvl="4" marL="2286000" rtl="0">
              <a:spcBef>
                <a:spcPts val="0"/>
              </a:spcBef>
              <a:spcAft>
                <a:spcPts val="0"/>
              </a:spcAft>
              <a:buClr>
                <a:schemeClr val="lt1"/>
              </a:buClr>
              <a:buSzPts val="1100"/>
              <a:buChar char="○"/>
              <a:defRPr>
                <a:solidFill>
                  <a:schemeClr val="lt1"/>
                </a:solidFill>
              </a:defRPr>
            </a:lvl5pPr>
            <a:lvl6pPr indent="-298450" lvl="5" marL="2743200" rtl="0">
              <a:spcBef>
                <a:spcPts val="0"/>
              </a:spcBef>
              <a:spcAft>
                <a:spcPts val="0"/>
              </a:spcAft>
              <a:buClr>
                <a:schemeClr val="lt1"/>
              </a:buClr>
              <a:buSzPts val="1100"/>
              <a:buChar char="■"/>
              <a:defRPr>
                <a:solidFill>
                  <a:schemeClr val="lt1"/>
                </a:solidFill>
              </a:defRPr>
            </a:lvl6pPr>
            <a:lvl7pPr indent="-298450" lvl="6" marL="3200400" rtl="0">
              <a:spcBef>
                <a:spcPts val="0"/>
              </a:spcBef>
              <a:spcAft>
                <a:spcPts val="0"/>
              </a:spcAft>
              <a:buClr>
                <a:schemeClr val="lt1"/>
              </a:buClr>
              <a:buSzPts val="1100"/>
              <a:buChar char="●"/>
              <a:defRPr>
                <a:solidFill>
                  <a:schemeClr val="lt1"/>
                </a:solidFill>
              </a:defRPr>
            </a:lvl7pPr>
            <a:lvl8pPr indent="-298450" lvl="7" marL="3657600" rtl="0">
              <a:spcBef>
                <a:spcPts val="0"/>
              </a:spcBef>
              <a:spcAft>
                <a:spcPts val="0"/>
              </a:spcAft>
              <a:buClr>
                <a:schemeClr val="lt1"/>
              </a:buClr>
              <a:buSzPts val="1100"/>
              <a:buChar char="○"/>
              <a:defRPr>
                <a:solidFill>
                  <a:schemeClr val="lt1"/>
                </a:solidFill>
              </a:defRPr>
            </a:lvl8pPr>
            <a:lvl9pPr indent="-298450" lvl="8" marL="4114800" rtl="0">
              <a:spcBef>
                <a:spcPts val="0"/>
              </a:spcBef>
              <a:spcAft>
                <a:spcPts val="0"/>
              </a:spcAft>
              <a:buClr>
                <a:schemeClr val="lt1"/>
              </a:buClr>
              <a:buSzPts val="1100"/>
              <a:buChar char="■"/>
              <a:defRPr>
                <a:solidFill>
                  <a:schemeClr val="lt1"/>
                </a:solidFill>
              </a:defRPr>
            </a:lvl9pPr>
          </a:lstStyle>
          <a:p/>
        </p:txBody>
      </p:sp>
      <p:sp>
        <p:nvSpPr>
          <p:cNvPr id="205" name="Google Shape;205;p2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6" name="Shape 206"/>
        <p:cNvGrpSpPr/>
        <p:nvPr/>
      </p:nvGrpSpPr>
      <p:grpSpPr>
        <a:xfrm>
          <a:off x="0" y="0"/>
          <a:ext cx="0" cy="0"/>
          <a:chOff x="0" y="0"/>
          <a:chExt cx="0" cy="0"/>
        </a:xfrm>
      </p:grpSpPr>
      <p:sp>
        <p:nvSpPr>
          <p:cNvPr id="207" name="Google Shape;207;p2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6.xml"/><Relationship Id="rId10" Type="http://schemas.openxmlformats.org/officeDocument/2006/relationships/slideLayout" Target="../slideLayouts/slideLayout25.xml"/><Relationship Id="rId12" Type="http://schemas.openxmlformats.org/officeDocument/2006/relationships/theme" Target="../theme/theme3.xml"/><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9" Type="http://schemas.openxmlformats.org/officeDocument/2006/relationships/slideLayout" Target="../slideLayouts/slideLayout24.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131" name="Shape 131"/>
        <p:cNvGrpSpPr/>
        <p:nvPr/>
      </p:nvGrpSpPr>
      <p:grpSpPr>
        <a:xfrm>
          <a:off x="0" y="0"/>
          <a:ext cx="0" cy="0"/>
          <a:chOff x="0" y="0"/>
          <a:chExt cx="0" cy="0"/>
        </a:xfrm>
      </p:grpSpPr>
      <p:sp>
        <p:nvSpPr>
          <p:cNvPr id="132" name="Google Shape;132;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rt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133" name="Google Shape;133;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134" name="Google Shape;134;p1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6.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image" Target="../media/image14.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hyperlink" Target="https://youtu.be/kSLJriaOumA"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15.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13.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3.jpg"/><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9"/>
          <p:cNvSpPr txBox="1"/>
          <p:nvPr>
            <p:ph type="ctrTitle"/>
          </p:nvPr>
        </p:nvSpPr>
        <p:spPr>
          <a:xfrm>
            <a:off x="803975" y="1372050"/>
            <a:ext cx="8414700" cy="11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A Style-Based Generator Architecture for Generative Adversarial Networks</a:t>
            </a:r>
            <a:endParaRPr sz="3500"/>
          </a:p>
        </p:txBody>
      </p:sp>
      <p:sp>
        <p:nvSpPr>
          <p:cNvPr id="213" name="Google Shape;213;p29"/>
          <p:cNvSpPr txBox="1"/>
          <p:nvPr>
            <p:ph idx="1" type="subTitle"/>
          </p:nvPr>
        </p:nvSpPr>
        <p:spPr>
          <a:xfrm>
            <a:off x="618050" y="3095275"/>
            <a:ext cx="3787800" cy="11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u="sng"/>
              <a:t>Authors:</a:t>
            </a:r>
            <a:endParaRPr b="1" sz="1700" u="sng"/>
          </a:p>
          <a:p>
            <a:pPr indent="0" lvl="0" marL="0" rtl="0" algn="l">
              <a:spcBef>
                <a:spcPts val="0"/>
              </a:spcBef>
              <a:spcAft>
                <a:spcPts val="0"/>
              </a:spcAft>
              <a:buNone/>
            </a:pPr>
            <a:r>
              <a:rPr lang="en" sz="1900"/>
              <a:t>Terro Karras</a:t>
            </a:r>
            <a:endParaRPr sz="1900"/>
          </a:p>
          <a:p>
            <a:pPr indent="0" lvl="0" marL="0" rtl="0" algn="l">
              <a:spcBef>
                <a:spcPts val="0"/>
              </a:spcBef>
              <a:spcAft>
                <a:spcPts val="0"/>
              </a:spcAft>
              <a:buNone/>
            </a:pPr>
            <a:r>
              <a:rPr lang="en" sz="1900"/>
              <a:t>Samuli Laine</a:t>
            </a:r>
            <a:endParaRPr sz="1900"/>
          </a:p>
          <a:p>
            <a:pPr indent="0" lvl="0" marL="0" rtl="0" algn="l">
              <a:spcBef>
                <a:spcPts val="0"/>
              </a:spcBef>
              <a:spcAft>
                <a:spcPts val="0"/>
              </a:spcAft>
              <a:buNone/>
            </a:pPr>
            <a:r>
              <a:rPr lang="en" sz="1900"/>
              <a:t>Timo Aila</a:t>
            </a:r>
            <a:endParaRPr sz="1900"/>
          </a:p>
        </p:txBody>
      </p:sp>
      <p:sp>
        <p:nvSpPr>
          <p:cNvPr id="214" name="Google Shape;214;p29"/>
          <p:cNvSpPr txBox="1"/>
          <p:nvPr/>
        </p:nvSpPr>
        <p:spPr>
          <a:xfrm>
            <a:off x="5329400" y="3276525"/>
            <a:ext cx="3247200" cy="4002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t/>
            </a:r>
            <a:endParaRPr>
              <a:latin typeface="Lato"/>
              <a:ea typeface="Lato"/>
              <a:cs typeface="Lato"/>
              <a:sym typeface="Lato"/>
            </a:endParaRPr>
          </a:p>
        </p:txBody>
      </p:sp>
      <p:sp>
        <p:nvSpPr>
          <p:cNvPr id="215" name="Google Shape;215;p29"/>
          <p:cNvSpPr txBox="1"/>
          <p:nvPr/>
        </p:nvSpPr>
        <p:spPr>
          <a:xfrm>
            <a:off x="5428550" y="3095275"/>
            <a:ext cx="2763900" cy="132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u="sng">
                <a:solidFill>
                  <a:srgbClr val="666666"/>
                </a:solidFill>
                <a:latin typeface="Lato"/>
                <a:ea typeface="Lato"/>
                <a:cs typeface="Lato"/>
                <a:sym typeface="Lato"/>
              </a:rPr>
              <a:t>Presented By:</a:t>
            </a:r>
            <a:endParaRPr b="1" sz="1700" u="sng">
              <a:solidFill>
                <a:srgbClr val="666666"/>
              </a:solidFill>
              <a:latin typeface="Lato"/>
              <a:ea typeface="Lato"/>
              <a:cs typeface="Lato"/>
              <a:sym typeface="Lato"/>
            </a:endParaRPr>
          </a:p>
          <a:p>
            <a:pPr indent="0" lvl="0" marL="0" rtl="0" algn="l">
              <a:spcBef>
                <a:spcPts val="0"/>
              </a:spcBef>
              <a:spcAft>
                <a:spcPts val="0"/>
              </a:spcAft>
              <a:buNone/>
            </a:pPr>
            <a:r>
              <a:rPr lang="en" sz="1900">
                <a:solidFill>
                  <a:srgbClr val="666666"/>
                </a:solidFill>
                <a:latin typeface="Lato"/>
                <a:ea typeface="Lato"/>
                <a:cs typeface="Lato"/>
                <a:sym typeface="Lato"/>
              </a:rPr>
              <a:t>Mayank Gupta</a:t>
            </a:r>
            <a:endParaRPr sz="1900">
              <a:solidFill>
                <a:srgbClr val="666666"/>
              </a:solidFill>
              <a:latin typeface="Lato"/>
              <a:ea typeface="Lato"/>
              <a:cs typeface="Lato"/>
              <a:sym typeface="Lato"/>
            </a:endParaRPr>
          </a:p>
          <a:p>
            <a:pPr indent="0" lvl="0" marL="0" rtl="0" algn="l">
              <a:spcBef>
                <a:spcPts val="0"/>
              </a:spcBef>
              <a:spcAft>
                <a:spcPts val="0"/>
              </a:spcAft>
              <a:buNone/>
            </a:pPr>
            <a:r>
              <a:rPr lang="en" sz="1900">
                <a:solidFill>
                  <a:srgbClr val="666666"/>
                </a:solidFill>
                <a:latin typeface="Lato"/>
                <a:ea typeface="Lato"/>
                <a:cs typeface="Lato"/>
                <a:sym typeface="Lato"/>
              </a:rPr>
              <a:t>Swatik </a:t>
            </a:r>
            <a:endParaRPr sz="1900">
              <a:solidFill>
                <a:srgbClr val="666666"/>
              </a:solidFill>
              <a:latin typeface="Lato"/>
              <a:ea typeface="Lato"/>
              <a:cs typeface="Lato"/>
              <a:sym typeface="Lato"/>
            </a:endParaRPr>
          </a:p>
          <a:p>
            <a:pPr indent="0" lvl="0" marL="0" rtl="0" algn="l">
              <a:spcBef>
                <a:spcPts val="0"/>
              </a:spcBef>
              <a:spcAft>
                <a:spcPts val="0"/>
              </a:spcAft>
              <a:buNone/>
            </a:pPr>
            <a:r>
              <a:rPr lang="en" sz="1900">
                <a:solidFill>
                  <a:srgbClr val="666666"/>
                </a:solidFill>
                <a:latin typeface="Lato"/>
                <a:ea typeface="Lato"/>
                <a:cs typeface="Lato"/>
                <a:sym typeface="Lato"/>
              </a:rPr>
              <a:t>Sanyam</a:t>
            </a:r>
            <a:endParaRPr sz="1900">
              <a:solidFill>
                <a:srgbClr val="666666"/>
              </a:solidFill>
              <a:latin typeface="Lato"/>
              <a:ea typeface="Lato"/>
              <a:cs typeface="Lato"/>
              <a:sym typeface="Lato"/>
            </a:endParaRPr>
          </a:p>
        </p:txBody>
      </p:sp>
      <p:sp>
        <p:nvSpPr>
          <p:cNvPr id="216" name="Google Shape;216;p29"/>
          <p:cNvSpPr txBox="1"/>
          <p:nvPr/>
        </p:nvSpPr>
        <p:spPr>
          <a:xfrm>
            <a:off x="1863900" y="4548600"/>
            <a:ext cx="54162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accent1"/>
                </a:solidFill>
                <a:latin typeface="Lato"/>
                <a:ea typeface="Lato"/>
                <a:cs typeface="Lato"/>
                <a:sym typeface="Lato"/>
              </a:rPr>
              <a:t>The contents of these slides are taken from various sources, no authorship is claimed.</a:t>
            </a:r>
            <a:endParaRPr sz="1300">
              <a:solidFill>
                <a:srgbClr val="990000"/>
              </a:solidFill>
              <a:latin typeface="Comic Sans MS"/>
              <a:ea typeface="Comic Sans MS"/>
              <a:cs typeface="Comic Sans MS"/>
              <a:sym typeface="Comic Sans MS"/>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284" name="Shape 284"/>
        <p:cNvGrpSpPr/>
        <p:nvPr/>
      </p:nvGrpSpPr>
      <p:grpSpPr>
        <a:xfrm>
          <a:off x="0" y="0"/>
          <a:ext cx="0" cy="0"/>
          <a:chOff x="0" y="0"/>
          <a:chExt cx="0" cy="0"/>
        </a:xfrm>
      </p:grpSpPr>
      <p:pic>
        <p:nvPicPr>
          <p:cNvPr id="285" name="Google Shape;285;p38"/>
          <p:cNvPicPr preferRelativeResize="0"/>
          <p:nvPr/>
        </p:nvPicPr>
        <p:blipFill>
          <a:blip r:embed="rId3">
            <a:alphaModFix/>
          </a:blip>
          <a:stretch>
            <a:fillRect/>
          </a:stretch>
        </p:blipFill>
        <p:spPr>
          <a:xfrm>
            <a:off x="4572000" y="0"/>
            <a:ext cx="4572000" cy="5066950"/>
          </a:xfrm>
          <a:prstGeom prst="rect">
            <a:avLst/>
          </a:prstGeom>
          <a:noFill/>
          <a:ln>
            <a:noFill/>
          </a:ln>
        </p:spPr>
      </p:pic>
      <p:sp>
        <p:nvSpPr>
          <p:cNvPr id="286" name="Google Shape;286;p38"/>
          <p:cNvSpPr txBox="1"/>
          <p:nvPr/>
        </p:nvSpPr>
        <p:spPr>
          <a:xfrm>
            <a:off x="153075" y="260225"/>
            <a:ext cx="4255500" cy="646500"/>
          </a:xfrm>
          <a:prstGeom prst="rect">
            <a:avLst/>
          </a:prstGeom>
          <a:noFill/>
          <a:ln>
            <a:noFill/>
          </a:ln>
        </p:spPr>
        <p:txBody>
          <a:bodyPr anchorCtr="0" anchor="t" bIns="91425" lIns="91425" spcFirstLastPara="1" rIns="91425" wrap="square" tIns="91425">
            <a:spAutoFit/>
          </a:bodyPr>
          <a:lstStyle/>
          <a:p>
            <a:pPr indent="0" lvl="0" marL="0" rtl="0" algn="l">
              <a:lnSpc>
                <a:spcPct val="125000"/>
              </a:lnSpc>
              <a:spcBef>
                <a:spcPts val="0"/>
              </a:spcBef>
              <a:spcAft>
                <a:spcPts val="200"/>
              </a:spcAft>
              <a:buNone/>
            </a:pPr>
            <a:r>
              <a:rPr b="1" lang="en" sz="3000">
                <a:solidFill>
                  <a:schemeClr val="dk2"/>
                </a:solidFill>
                <a:latin typeface="Raleway"/>
                <a:ea typeface="Raleway"/>
                <a:cs typeface="Raleway"/>
                <a:sym typeface="Raleway"/>
              </a:rPr>
              <a:t>Stochastic Variation</a:t>
            </a:r>
            <a:endParaRPr>
              <a:latin typeface="Lato"/>
              <a:ea typeface="Lato"/>
              <a:cs typeface="Lato"/>
              <a:sym typeface="Lato"/>
            </a:endParaRPr>
          </a:p>
        </p:txBody>
      </p:sp>
      <p:sp>
        <p:nvSpPr>
          <p:cNvPr id="287" name="Google Shape;287;p38"/>
          <p:cNvSpPr txBox="1"/>
          <p:nvPr/>
        </p:nvSpPr>
        <p:spPr>
          <a:xfrm>
            <a:off x="0" y="796025"/>
            <a:ext cx="4485000" cy="4816200"/>
          </a:xfrm>
          <a:prstGeom prst="rect">
            <a:avLst/>
          </a:prstGeom>
          <a:solidFill>
            <a:srgbClr val="EFEFEF"/>
          </a:solidFill>
          <a:ln cap="flat" cmpd="sng" w="9525">
            <a:solidFill>
              <a:srgbClr val="EFEFEF"/>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t/>
            </a:r>
            <a:endParaRPr sz="1500">
              <a:highlight>
                <a:srgbClr val="FFFFFF"/>
              </a:highlight>
            </a:endParaRPr>
          </a:p>
          <a:p>
            <a:pPr indent="0" lvl="0" marL="0" rtl="0" algn="l">
              <a:lnSpc>
                <a:spcPct val="115000"/>
              </a:lnSpc>
              <a:spcBef>
                <a:spcPts val="1200"/>
              </a:spcBef>
              <a:spcAft>
                <a:spcPts val="0"/>
              </a:spcAft>
              <a:buNone/>
            </a:pPr>
            <a:r>
              <a:rPr lang="en" sz="1800">
                <a:highlight>
                  <a:srgbClr val="EFEFEF"/>
                </a:highlight>
              </a:rPr>
              <a:t>There are many aspects in people’s faces that are small and can be seen as stochastic, such as freckles, exact placement of hair, wrinkles, features which make the image more realistic and increase the variety of outputs.</a:t>
            </a:r>
            <a:endParaRPr sz="1800">
              <a:highlight>
                <a:srgbClr val="EFEFEF"/>
              </a:highlight>
            </a:endParaRPr>
          </a:p>
          <a:p>
            <a:pPr indent="0" lvl="0" marL="0" rtl="0" algn="l">
              <a:lnSpc>
                <a:spcPct val="115000"/>
              </a:lnSpc>
              <a:spcBef>
                <a:spcPts val="1200"/>
              </a:spcBef>
              <a:spcAft>
                <a:spcPts val="0"/>
              </a:spcAft>
              <a:buNone/>
            </a:pPr>
            <a:r>
              <a:rPr lang="en" sz="1800">
                <a:highlight>
                  <a:srgbClr val="EFEFEF"/>
                </a:highlight>
              </a:rPr>
              <a:t>The common method to insert these small features into GAN images is adding random </a:t>
            </a:r>
            <a:r>
              <a:rPr b="1" lang="en" sz="1800">
                <a:highlight>
                  <a:srgbClr val="EFEFEF"/>
                </a:highlight>
              </a:rPr>
              <a:t>noise</a:t>
            </a:r>
            <a:r>
              <a:rPr lang="en" sz="1800">
                <a:highlight>
                  <a:srgbClr val="EFEFEF"/>
                </a:highlight>
              </a:rPr>
              <a:t> to the input vector.</a:t>
            </a:r>
            <a:endParaRPr sz="1800">
              <a:highlight>
                <a:srgbClr val="EFEFEF"/>
              </a:highlight>
            </a:endParaRPr>
          </a:p>
          <a:p>
            <a:pPr indent="0" lvl="0" marL="0" rtl="0" algn="l">
              <a:lnSpc>
                <a:spcPct val="115000"/>
              </a:lnSpc>
              <a:spcBef>
                <a:spcPts val="1200"/>
              </a:spcBef>
              <a:spcAft>
                <a:spcPts val="0"/>
              </a:spcAft>
              <a:buNone/>
            </a:pPr>
            <a:r>
              <a:t/>
            </a:r>
            <a:endParaRPr>
              <a:highlight>
                <a:srgbClr val="C0C0C0"/>
              </a:highlight>
            </a:endParaRPr>
          </a:p>
          <a:p>
            <a:pPr indent="0" lvl="0" marL="0" rtl="0" algn="l">
              <a:lnSpc>
                <a:spcPct val="115000"/>
              </a:lnSpc>
              <a:spcBef>
                <a:spcPts val="1200"/>
              </a:spcBef>
              <a:spcAft>
                <a:spcPts val="0"/>
              </a:spcAft>
              <a:buNone/>
            </a:pPr>
            <a:r>
              <a:t/>
            </a:r>
            <a:endParaRPr sz="1500">
              <a:highlight>
                <a:srgbClr val="FFFFFF"/>
              </a:highlight>
            </a:endParaRPr>
          </a:p>
          <a:p>
            <a:pPr indent="0" lvl="0" marL="0" rtl="0" algn="l">
              <a:spcBef>
                <a:spcPts val="1200"/>
              </a:spcBef>
              <a:spcAft>
                <a:spcPts val="0"/>
              </a:spcAft>
              <a:buNone/>
            </a:pPr>
            <a:r>
              <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291" name="Shape 291"/>
        <p:cNvGrpSpPr/>
        <p:nvPr/>
      </p:nvGrpSpPr>
      <p:grpSpPr>
        <a:xfrm>
          <a:off x="0" y="0"/>
          <a:ext cx="0" cy="0"/>
          <a:chOff x="0" y="0"/>
          <a:chExt cx="0" cy="0"/>
        </a:xfrm>
      </p:grpSpPr>
      <p:sp>
        <p:nvSpPr>
          <p:cNvPr id="292" name="Google Shape;292;p39"/>
          <p:cNvSpPr txBox="1"/>
          <p:nvPr/>
        </p:nvSpPr>
        <p:spPr>
          <a:xfrm>
            <a:off x="0" y="199000"/>
            <a:ext cx="7133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highlight>
                  <a:srgbClr val="EFEFEF"/>
                </a:highlight>
              </a:rPr>
              <a:t>Tricks to avoid generating poor image</a:t>
            </a:r>
            <a:endParaRPr sz="3000">
              <a:highlight>
                <a:srgbClr val="EFEFEF"/>
              </a:highlight>
              <a:latin typeface="Lato"/>
              <a:ea typeface="Lato"/>
              <a:cs typeface="Lato"/>
              <a:sym typeface="Lato"/>
            </a:endParaRPr>
          </a:p>
        </p:txBody>
      </p:sp>
      <p:sp>
        <p:nvSpPr>
          <p:cNvPr id="293" name="Google Shape;293;p39"/>
          <p:cNvSpPr txBox="1"/>
          <p:nvPr/>
        </p:nvSpPr>
        <p:spPr>
          <a:xfrm>
            <a:off x="88700" y="1001700"/>
            <a:ext cx="6775200" cy="314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highlight>
                  <a:srgbClr val="EFEFEF"/>
                </a:highlight>
              </a:rPr>
              <a:t>One of the challenges in generative models is dealing with areas that are poorly represented in the training data.</a:t>
            </a:r>
            <a:endParaRPr sz="2400">
              <a:highlight>
                <a:srgbClr val="EFEFEF"/>
              </a:highlight>
            </a:endParaRPr>
          </a:p>
          <a:p>
            <a:pPr indent="0" lvl="0" marL="0" rtl="0" algn="l">
              <a:spcBef>
                <a:spcPts val="0"/>
              </a:spcBef>
              <a:spcAft>
                <a:spcPts val="0"/>
              </a:spcAft>
              <a:buNone/>
            </a:pPr>
            <a:r>
              <a:t/>
            </a:r>
            <a:endParaRPr sz="2400">
              <a:highlight>
                <a:srgbClr val="EFEFEF"/>
              </a:highlight>
            </a:endParaRPr>
          </a:p>
          <a:p>
            <a:pPr indent="0" lvl="0" marL="0" rtl="0" algn="l">
              <a:spcBef>
                <a:spcPts val="0"/>
              </a:spcBef>
              <a:spcAft>
                <a:spcPts val="0"/>
              </a:spcAft>
              <a:buNone/>
            </a:pPr>
            <a:r>
              <a:rPr lang="en" sz="2400">
                <a:highlight>
                  <a:srgbClr val="EFEFEF"/>
                </a:highlight>
              </a:rPr>
              <a:t>The generator isn’t able to learn them and create images that resemble them.</a:t>
            </a:r>
            <a:endParaRPr sz="2400">
              <a:highlight>
                <a:srgbClr val="EFEFEF"/>
              </a:highlight>
            </a:endParaRPr>
          </a:p>
          <a:p>
            <a:pPr indent="0" lvl="0" marL="0" rtl="0" algn="l">
              <a:spcBef>
                <a:spcPts val="0"/>
              </a:spcBef>
              <a:spcAft>
                <a:spcPts val="0"/>
              </a:spcAft>
              <a:buNone/>
            </a:pPr>
            <a:r>
              <a:t/>
            </a:r>
            <a:endParaRPr sz="2400">
              <a:highlight>
                <a:srgbClr val="EFEFEF"/>
              </a:highlight>
            </a:endParaRPr>
          </a:p>
          <a:p>
            <a:pPr indent="0" lvl="0" marL="0" rtl="0" algn="l">
              <a:spcBef>
                <a:spcPts val="0"/>
              </a:spcBef>
              <a:spcAft>
                <a:spcPts val="0"/>
              </a:spcAft>
              <a:buNone/>
            </a:pPr>
            <a:r>
              <a:rPr lang="en" sz="2400">
                <a:highlight>
                  <a:srgbClr val="EFEFEF"/>
                </a:highlight>
              </a:rPr>
              <a:t>Hence creates bad-looking images.</a:t>
            </a:r>
            <a:endParaRPr sz="2400">
              <a:highlight>
                <a:srgbClr val="EFEFEF"/>
              </a:highlight>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297" name="Shape 297"/>
        <p:cNvGrpSpPr/>
        <p:nvPr/>
      </p:nvGrpSpPr>
      <p:grpSpPr>
        <a:xfrm>
          <a:off x="0" y="0"/>
          <a:ext cx="0" cy="0"/>
          <a:chOff x="0" y="0"/>
          <a:chExt cx="0" cy="0"/>
        </a:xfrm>
      </p:grpSpPr>
      <p:sp>
        <p:nvSpPr>
          <p:cNvPr id="298" name="Google Shape;298;p40"/>
          <p:cNvSpPr txBox="1"/>
          <p:nvPr/>
        </p:nvSpPr>
        <p:spPr>
          <a:xfrm>
            <a:off x="0" y="1418075"/>
            <a:ext cx="46383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highlight>
                  <a:srgbClr val="EFEFEF"/>
                </a:highlight>
              </a:rPr>
              <a:t>We can choose the strength at which each style is applied with respect to an “average face”</a:t>
            </a:r>
            <a:endParaRPr sz="2400">
              <a:highlight>
                <a:srgbClr val="EFEFEF"/>
              </a:highlight>
              <a:latin typeface="Lato"/>
              <a:ea typeface="Lato"/>
              <a:cs typeface="Lato"/>
              <a:sym typeface="Lato"/>
            </a:endParaRPr>
          </a:p>
        </p:txBody>
      </p:sp>
      <p:sp>
        <p:nvSpPr>
          <p:cNvPr id="299" name="Google Shape;299;p40"/>
          <p:cNvSpPr txBox="1"/>
          <p:nvPr/>
        </p:nvSpPr>
        <p:spPr>
          <a:xfrm>
            <a:off x="0" y="398000"/>
            <a:ext cx="6046800" cy="1085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000">
                <a:highlight>
                  <a:srgbClr val="EFEFEF"/>
                </a:highlight>
              </a:rPr>
              <a:t>Wnew = Wavg + 𝞧 (W – Wavg)</a:t>
            </a:r>
            <a:endParaRPr sz="3000">
              <a:highlight>
                <a:srgbClr val="EFEFEF"/>
              </a:highlight>
              <a:latin typeface="Lato"/>
              <a:ea typeface="Lato"/>
              <a:cs typeface="Lato"/>
              <a:sym typeface="Lato"/>
            </a:endParaRPr>
          </a:p>
          <a:p>
            <a:pPr indent="0" lvl="0" marL="0" rtl="0" algn="l">
              <a:spcBef>
                <a:spcPts val="1200"/>
              </a:spcBef>
              <a:spcAft>
                <a:spcPts val="0"/>
              </a:spcAft>
              <a:buNone/>
            </a:pPr>
            <a:r>
              <a:t/>
            </a:r>
            <a:endParaRPr>
              <a:latin typeface="Lato"/>
              <a:ea typeface="Lato"/>
              <a:cs typeface="Lato"/>
              <a:sym typeface="Lato"/>
            </a:endParaRPr>
          </a:p>
        </p:txBody>
      </p:sp>
      <p:pic>
        <p:nvPicPr>
          <p:cNvPr id="300" name="Google Shape;300;p40"/>
          <p:cNvPicPr preferRelativeResize="0"/>
          <p:nvPr/>
        </p:nvPicPr>
        <p:blipFill>
          <a:blip r:embed="rId3">
            <a:alphaModFix/>
          </a:blip>
          <a:stretch>
            <a:fillRect/>
          </a:stretch>
        </p:blipFill>
        <p:spPr>
          <a:xfrm>
            <a:off x="4505700" y="1086875"/>
            <a:ext cx="4638300" cy="3827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304" name="Shape 304"/>
        <p:cNvGrpSpPr/>
        <p:nvPr/>
      </p:nvGrpSpPr>
      <p:grpSpPr>
        <a:xfrm>
          <a:off x="0" y="0"/>
          <a:ext cx="0" cy="0"/>
          <a:chOff x="0" y="0"/>
          <a:chExt cx="0" cy="0"/>
        </a:xfrm>
      </p:grpSpPr>
      <p:sp>
        <p:nvSpPr>
          <p:cNvPr id="305" name="Google Shape;305;p41"/>
          <p:cNvSpPr txBox="1"/>
          <p:nvPr/>
        </p:nvSpPr>
        <p:spPr>
          <a:xfrm>
            <a:off x="45925" y="290850"/>
            <a:ext cx="45261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latin typeface="Lato"/>
                <a:ea typeface="Lato"/>
                <a:cs typeface="Lato"/>
                <a:sym typeface="Lato"/>
              </a:rPr>
              <a:t>Mixing Regularization</a:t>
            </a:r>
            <a:endParaRPr sz="300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2"/>
          <p:cNvSpPr txBox="1"/>
          <p:nvPr>
            <p:ph type="title"/>
          </p:nvPr>
        </p:nvSpPr>
        <p:spPr>
          <a:xfrm>
            <a:off x="727650" y="591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image quality is improved progressively:</a:t>
            </a:r>
            <a:endParaRPr/>
          </a:p>
        </p:txBody>
      </p:sp>
      <p:pic>
        <p:nvPicPr>
          <p:cNvPr id="311" name="Google Shape;311;p42"/>
          <p:cNvPicPr preferRelativeResize="0"/>
          <p:nvPr/>
        </p:nvPicPr>
        <p:blipFill>
          <a:blip r:embed="rId3">
            <a:alphaModFix/>
          </a:blip>
          <a:stretch>
            <a:fillRect/>
          </a:stretch>
        </p:blipFill>
        <p:spPr>
          <a:xfrm>
            <a:off x="418825" y="1596400"/>
            <a:ext cx="5715000" cy="32099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3"/>
          <p:cNvSpPr txBox="1"/>
          <p:nvPr>
            <p:ph type="title"/>
          </p:nvPr>
        </p:nvSpPr>
        <p:spPr>
          <a:xfrm>
            <a:off x="606500" y="632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Further Improvements in StyleGAN:</a:t>
            </a:r>
            <a:endParaRPr/>
          </a:p>
        </p:txBody>
      </p:sp>
      <p:sp>
        <p:nvSpPr>
          <p:cNvPr id="317" name="Google Shape;317;p43"/>
          <p:cNvSpPr txBox="1"/>
          <p:nvPr/>
        </p:nvSpPr>
        <p:spPr>
          <a:xfrm>
            <a:off x="1067575" y="1997975"/>
            <a:ext cx="3000000" cy="730800"/>
          </a:xfrm>
          <a:prstGeom prst="rect">
            <a:avLst/>
          </a:prstGeom>
          <a:noFill/>
          <a:ln>
            <a:noFill/>
          </a:ln>
        </p:spPr>
        <p:txBody>
          <a:bodyPr anchorCtr="0" anchor="t" bIns="91425" lIns="91425" spcFirstLastPara="1" rIns="91425" wrap="square" tIns="91425">
            <a:spAutoFit/>
          </a:bodyPr>
          <a:lstStyle/>
          <a:p>
            <a:pPr indent="-333375" lvl="0" marL="457200" rtl="0" algn="l">
              <a:lnSpc>
                <a:spcPct val="115000"/>
              </a:lnSpc>
              <a:spcBef>
                <a:spcPts val="0"/>
              </a:spcBef>
              <a:spcAft>
                <a:spcPts val="0"/>
              </a:spcAft>
              <a:buSzPts val="1650"/>
              <a:buAutoNum type="arabicPeriod"/>
            </a:pPr>
            <a:r>
              <a:rPr b="1" lang="en" sz="1650"/>
              <a:t>Style Mixing</a:t>
            </a:r>
            <a:endParaRPr b="1" sz="1650"/>
          </a:p>
          <a:p>
            <a:pPr indent="-333375" lvl="0" marL="457200" rtl="0" algn="l">
              <a:lnSpc>
                <a:spcPct val="115000"/>
              </a:lnSpc>
              <a:spcBef>
                <a:spcPts val="0"/>
              </a:spcBef>
              <a:spcAft>
                <a:spcPts val="0"/>
              </a:spcAft>
              <a:buSzPts val="1650"/>
              <a:buAutoNum type="arabicPeriod"/>
            </a:pPr>
            <a:r>
              <a:rPr b="1" lang="en" sz="1650"/>
              <a:t>Stochastic Variation</a:t>
            </a:r>
            <a:endParaRPr b="1" sz="1650"/>
          </a:p>
        </p:txBody>
      </p:sp>
      <p:sp>
        <p:nvSpPr>
          <p:cNvPr id="318" name="Google Shape;318;p43"/>
          <p:cNvSpPr txBox="1"/>
          <p:nvPr/>
        </p:nvSpPr>
        <p:spPr>
          <a:xfrm>
            <a:off x="4651700" y="1495225"/>
            <a:ext cx="3000000" cy="160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50"/>
              <a:t>This created amazing results where a single image is released from two types of latent codes w1 and w2 from z1 and z2.</a:t>
            </a:r>
            <a:endParaRPr sz="1650"/>
          </a:p>
        </p:txBody>
      </p:sp>
      <p:sp>
        <p:nvSpPr>
          <p:cNvPr id="319" name="Google Shape;319;p43"/>
          <p:cNvSpPr txBox="1"/>
          <p:nvPr/>
        </p:nvSpPr>
        <p:spPr>
          <a:xfrm>
            <a:off x="4651700" y="3102025"/>
            <a:ext cx="3000000" cy="102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50"/>
              <a:t>Prevents the network to memorise the features that are correlated</a:t>
            </a:r>
            <a:endParaRPr sz="1650"/>
          </a:p>
        </p:txBody>
      </p:sp>
      <p:sp>
        <p:nvSpPr>
          <p:cNvPr id="320" name="Google Shape;320;p43"/>
          <p:cNvSpPr txBox="1"/>
          <p:nvPr/>
        </p:nvSpPr>
        <p:spPr>
          <a:xfrm>
            <a:off x="870925" y="3102025"/>
            <a:ext cx="3000000" cy="131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50"/>
              <a:t>Adding per pixel noise will help in better understanding of the minute textures in the images</a:t>
            </a:r>
            <a:endParaRPr sz="1650"/>
          </a:p>
        </p:txBody>
      </p:sp>
      <p:pic>
        <p:nvPicPr>
          <p:cNvPr id="321" name="Google Shape;321;p43"/>
          <p:cNvPicPr preferRelativeResize="0"/>
          <p:nvPr/>
        </p:nvPicPr>
        <p:blipFill>
          <a:blip r:embed="rId3">
            <a:alphaModFix/>
          </a:blip>
          <a:stretch>
            <a:fillRect/>
          </a:stretch>
        </p:blipFill>
        <p:spPr>
          <a:xfrm>
            <a:off x="6986450" y="4036926"/>
            <a:ext cx="2157549" cy="1106574"/>
          </a:xfrm>
          <a:prstGeom prst="rect">
            <a:avLst/>
          </a:prstGeom>
          <a:noFill/>
          <a:ln>
            <a:noFill/>
          </a:ln>
        </p:spPr>
      </p:pic>
      <p:sp>
        <p:nvSpPr>
          <p:cNvPr id="322" name="Google Shape;322;p43"/>
          <p:cNvSpPr txBox="1"/>
          <p:nvPr/>
        </p:nvSpPr>
        <p:spPr>
          <a:xfrm>
            <a:off x="3870925" y="4827888"/>
            <a:ext cx="3000000" cy="31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850" u="sng">
                <a:solidFill>
                  <a:schemeClr val="hlink"/>
                </a:solidFill>
                <a:hlinkClick r:id="rId4"/>
              </a:rPr>
              <a:t>https://youtu.be/kSLJriaOumA</a:t>
            </a:r>
            <a:endParaRPr sz="850" u="sng">
              <a:solidFill>
                <a:schemeClr val="hlink"/>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4"/>
          <p:cNvSpPr txBox="1"/>
          <p:nvPr/>
        </p:nvSpPr>
        <p:spPr>
          <a:xfrm>
            <a:off x="102425" y="522550"/>
            <a:ext cx="7443000" cy="215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t>Generator thinks of an image as a collection of "styles" where each style controls the effects at a particular scale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 sz="1600"/>
              <a:t>• Coarse styles —› pose, hair, face shape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 sz="1600"/>
              <a:t>• Middle styles —› facial features, eyes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 sz="1600"/>
              <a:t>• Fine styles —› color scheme </a:t>
            </a:r>
            <a:endParaRPr sz="1600"/>
          </a:p>
        </p:txBody>
      </p:sp>
      <p:pic>
        <p:nvPicPr>
          <p:cNvPr id="328" name="Google Shape;328;p44"/>
          <p:cNvPicPr preferRelativeResize="0"/>
          <p:nvPr/>
        </p:nvPicPr>
        <p:blipFill>
          <a:blip r:embed="rId3">
            <a:alphaModFix/>
          </a:blip>
          <a:stretch>
            <a:fillRect/>
          </a:stretch>
        </p:blipFill>
        <p:spPr>
          <a:xfrm>
            <a:off x="3858551" y="1856475"/>
            <a:ext cx="5049626" cy="2836200"/>
          </a:xfrm>
          <a:prstGeom prst="rect">
            <a:avLst/>
          </a:prstGeom>
          <a:noFill/>
          <a:ln>
            <a:noFill/>
          </a:ln>
        </p:spPr>
      </p:pic>
      <p:sp>
        <p:nvSpPr>
          <p:cNvPr id="329" name="Google Shape;329;p44"/>
          <p:cNvSpPr txBox="1"/>
          <p:nvPr>
            <p:ph type="title"/>
          </p:nvPr>
        </p:nvSpPr>
        <p:spPr>
          <a:xfrm>
            <a:off x="370850"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Style Mixing: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Disentanglement Studies:</a:t>
            </a:r>
            <a:endParaRPr/>
          </a:p>
        </p:txBody>
      </p:sp>
      <p:sp>
        <p:nvSpPr>
          <p:cNvPr id="335" name="Google Shape;335;p45"/>
          <p:cNvSpPr txBox="1"/>
          <p:nvPr/>
        </p:nvSpPr>
        <p:spPr>
          <a:xfrm>
            <a:off x="1067575" y="1997975"/>
            <a:ext cx="3000000" cy="1022700"/>
          </a:xfrm>
          <a:prstGeom prst="rect">
            <a:avLst/>
          </a:prstGeom>
          <a:noFill/>
          <a:ln>
            <a:noFill/>
          </a:ln>
        </p:spPr>
        <p:txBody>
          <a:bodyPr anchorCtr="0" anchor="t" bIns="91425" lIns="91425" spcFirstLastPara="1" rIns="91425" wrap="square" tIns="91425">
            <a:spAutoFit/>
          </a:bodyPr>
          <a:lstStyle/>
          <a:p>
            <a:pPr indent="-333375" lvl="0" marL="457200" rtl="0" algn="l">
              <a:lnSpc>
                <a:spcPct val="115000"/>
              </a:lnSpc>
              <a:spcBef>
                <a:spcPts val="0"/>
              </a:spcBef>
              <a:spcAft>
                <a:spcPts val="0"/>
              </a:spcAft>
              <a:buSzPts val="1650"/>
              <a:buAutoNum type="arabicPeriod"/>
            </a:pPr>
            <a:r>
              <a:rPr b="1" lang="en" sz="1650"/>
              <a:t>Perceptual Path Length</a:t>
            </a:r>
            <a:endParaRPr b="1" sz="1650"/>
          </a:p>
          <a:p>
            <a:pPr indent="-333375" lvl="0" marL="457200" rtl="0" algn="l">
              <a:lnSpc>
                <a:spcPct val="115000"/>
              </a:lnSpc>
              <a:spcBef>
                <a:spcPts val="0"/>
              </a:spcBef>
              <a:spcAft>
                <a:spcPts val="0"/>
              </a:spcAft>
              <a:buSzPts val="1650"/>
              <a:buAutoNum type="arabicPeriod"/>
            </a:pPr>
            <a:r>
              <a:rPr b="1" lang="en" sz="1650"/>
              <a:t>Linear Separability (Known already)</a:t>
            </a:r>
            <a:endParaRPr b="1" sz="1650"/>
          </a:p>
        </p:txBody>
      </p:sp>
      <p:sp>
        <p:nvSpPr>
          <p:cNvPr id="336" name="Google Shape;336;p45"/>
          <p:cNvSpPr txBox="1"/>
          <p:nvPr/>
        </p:nvSpPr>
        <p:spPr>
          <a:xfrm>
            <a:off x="4572000" y="1318650"/>
            <a:ext cx="3000000" cy="76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850"/>
              <a:t>it is true that if we had latent codes of each of the face features we would be able to control the features in the image and come up with a completely different representation</a:t>
            </a:r>
            <a:endParaRPr sz="850"/>
          </a:p>
        </p:txBody>
      </p:sp>
      <p:pic>
        <p:nvPicPr>
          <p:cNvPr id="337" name="Google Shape;337;p45"/>
          <p:cNvPicPr preferRelativeResize="0"/>
          <p:nvPr/>
        </p:nvPicPr>
        <p:blipFill>
          <a:blip r:embed="rId3">
            <a:alphaModFix/>
          </a:blip>
          <a:stretch>
            <a:fillRect/>
          </a:stretch>
        </p:blipFill>
        <p:spPr>
          <a:xfrm>
            <a:off x="4219975" y="2237850"/>
            <a:ext cx="4406416" cy="2753250"/>
          </a:xfrm>
          <a:prstGeom prst="rect">
            <a:avLst/>
          </a:prstGeom>
          <a:noFill/>
          <a:ln>
            <a:noFill/>
          </a:ln>
        </p:spPr>
      </p:pic>
      <p:sp>
        <p:nvSpPr>
          <p:cNvPr id="338" name="Google Shape;338;p45"/>
          <p:cNvSpPr txBox="1"/>
          <p:nvPr/>
        </p:nvSpPr>
        <p:spPr>
          <a:xfrm>
            <a:off x="6238525" y="2290175"/>
            <a:ext cx="3000000" cy="43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50"/>
              <a:t>Perceptual Path Length</a:t>
            </a:r>
            <a:endParaRPr/>
          </a:p>
        </p:txBody>
      </p:sp>
      <p:sp>
        <p:nvSpPr>
          <p:cNvPr id="339" name="Google Shape;339;p45"/>
          <p:cNvSpPr txBox="1"/>
          <p:nvPr/>
        </p:nvSpPr>
        <p:spPr>
          <a:xfrm>
            <a:off x="573775" y="3319725"/>
            <a:ext cx="3000000" cy="1171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950"/>
              <a:t>This will find the distance between feature maps visually. If separating the images far off and we observe a drastic change, this means the feature maps are entangled. Suppose removing the hair feature removes ears also, then we need to take care of it as removing hair shall not remove ears.</a:t>
            </a:r>
            <a:endParaRPr sz="95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 and Misc. Takeouts:</a:t>
            </a:r>
            <a:endParaRPr/>
          </a:p>
        </p:txBody>
      </p:sp>
      <p:sp>
        <p:nvSpPr>
          <p:cNvPr id="345" name="Google Shape;345;p46"/>
          <p:cNvSpPr txBox="1"/>
          <p:nvPr/>
        </p:nvSpPr>
        <p:spPr>
          <a:xfrm>
            <a:off x="911900" y="1854525"/>
            <a:ext cx="7848600" cy="11775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SzPts val="1300"/>
              <a:buFont typeface="Lato"/>
              <a:buAutoNum type="arabicPeriod"/>
            </a:pPr>
            <a:r>
              <a:rPr lang="en" sz="1300">
                <a:latin typeface="Lato"/>
                <a:ea typeface="Lato"/>
                <a:cs typeface="Lato"/>
                <a:sym typeface="Lato"/>
              </a:rPr>
              <a:t>StyleGAN Allows a control over the features in the image.</a:t>
            </a:r>
            <a:endParaRPr sz="1300">
              <a:latin typeface="Lato"/>
              <a:ea typeface="Lato"/>
              <a:cs typeface="Lato"/>
              <a:sym typeface="Lato"/>
            </a:endParaRPr>
          </a:p>
          <a:p>
            <a:pPr indent="-311150" lvl="0" marL="457200" rtl="0" algn="l">
              <a:spcBef>
                <a:spcPts val="0"/>
              </a:spcBef>
              <a:spcAft>
                <a:spcPts val="0"/>
              </a:spcAft>
              <a:buSzPts val="1300"/>
              <a:buFont typeface="Lato"/>
              <a:buAutoNum type="arabicPeriod"/>
            </a:pPr>
            <a:r>
              <a:rPr lang="en" sz="1300">
                <a:latin typeface="Lato"/>
                <a:ea typeface="Lato"/>
                <a:cs typeface="Lato"/>
                <a:sym typeface="Lato"/>
              </a:rPr>
              <a:t>Major changes from previous tools is AdaIN and Mapping Network.</a:t>
            </a:r>
            <a:endParaRPr sz="1300">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sz="1300">
                <a:latin typeface="Lato"/>
                <a:ea typeface="Lato"/>
                <a:cs typeface="Lato"/>
                <a:sym typeface="Lato"/>
              </a:rPr>
              <a:t>Advantages over ProGAN : </a:t>
            </a:r>
            <a:r>
              <a:rPr i="1" lang="en" sz="1150" u="sng"/>
              <a:t>Now you can easily manipulate entangled features. High quality and realistic images are generated.</a:t>
            </a:r>
            <a:endParaRPr i="1" sz="1150" u="sng"/>
          </a:p>
          <a:p>
            <a:pPr indent="-311150" lvl="0" marL="457200" rtl="0" algn="l">
              <a:spcBef>
                <a:spcPts val="0"/>
              </a:spcBef>
              <a:spcAft>
                <a:spcPts val="0"/>
              </a:spcAft>
              <a:buSzPts val="1300"/>
              <a:buFont typeface="Lato"/>
              <a:buAutoNum type="arabicPeriod"/>
            </a:pPr>
            <a:r>
              <a:rPr b="1" lang="en" sz="1300">
                <a:latin typeface="Lato"/>
                <a:ea typeface="Lato"/>
                <a:cs typeface="Lato"/>
                <a:sym typeface="Lato"/>
              </a:rPr>
              <a:t>Limitation</a:t>
            </a:r>
            <a:r>
              <a:rPr lang="en" sz="1300">
                <a:latin typeface="Lato"/>
                <a:ea typeface="Lato"/>
                <a:cs typeface="Lato"/>
                <a:sym typeface="Lato"/>
              </a:rPr>
              <a:t>:  Check for the blue line in the image. Smile is not changing wrt the Face Movement </a:t>
            </a:r>
            <a:endParaRPr sz="1300">
              <a:latin typeface="Lato"/>
              <a:ea typeface="Lato"/>
              <a:cs typeface="Lato"/>
              <a:sym typeface="Lato"/>
            </a:endParaRPr>
          </a:p>
        </p:txBody>
      </p:sp>
      <p:pic>
        <p:nvPicPr>
          <p:cNvPr id="346" name="Google Shape;346;p46"/>
          <p:cNvPicPr preferRelativeResize="0"/>
          <p:nvPr/>
        </p:nvPicPr>
        <p:blipFill>
          <a:blip r:embed="rId3">
            <a:alphaModFix/>
          </a:blip>
          <a:stretch>
            <a:fillRect/>
          </a:stretch>
        </p:blipFill>
        <p:spPr>
          <a:xfrm>
            <a:off x="1453650" y="3093525"/>
            <a:ext cx="3520597" cy="17451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Small Comparisons:</a:t>
            </a:r>
            <a:endParaRPr/>
          </a:p>
        </p:txBody>
      </p:sp>
      <p:graphicFrame>
        <p:nvGraphicFramePr>
          <p:cNvPr id="352" name="Google Shape;352;p47"/>
          <p:cNvGraphicFramePr/>
          <p:nvPr/>
        </p:nvGraphicFramePr>
        <p:xfrm>
          <a:off x="4763" y="2201600"/>
          <a:ext cx="3000000" cy="3000000"/>
        </p:xfrm>
        <a:graphic>
          <a:graphicData uri="http://schemas.openxmlformats.org/drawingml/2006/table">
            <a:tbl>
              <a:tblPr>
                <a:noFill/>
                <a:tableStyleId>{C46BE8AB-0273-435D-8471-6300B11A2C9B}</a:tableStyleId>
              </a:tblPr>
              <a:tblGrid>
                <a:gridCol w="2390775"/>
                <a:gridCol w="6743700"/>
              </a:tblGrid>
              <a:tr h="457200">
                <a:tc>
                  <a:txBody>
                    <a:bodyPr/>
                    <a:lstStyle/>
                    <a:p>
                      <a:pPr indent="0" lvl="0" marL="0" rtl="0" algn="l">
                        <a:lnSpc>
                          <a:spcPct val="115000"/>
                        </a:lnSpc>
                        <a:spcBef>
                          <a:spcPts val="0"/>
                        </a:spcBef>
                        <a:spcAft>
                          <a:spcPts val="0"/>
                        </a:spcAft>
                        <a:buNone/>
                      </a:pPr>
                      <a:r>
                        <a:rPr b="1" lang="en" sz="1000"/>
                        <a:t>Conditional GAN</a:t>
                      </a:r>
                      <a:r>
                        <a:rPr lang="en" sz="1000"/>
                        <a:t> (Exploiting the given labels and preserving class identities in early stages)</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These GANs use extra label information and result in better quality images and are able to control how generated images will look. cGANs learn to produce better images by exploiting the information fed to the model.</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r>
              <a:tr h="457200">
                <a:tc>
                  <a:txBody>
                    <a:bodyPr/>
                    <a:lstStyle/>
                    <a:p>
                      <a:pPr indent="0" lvl="0" marL="0" rtl="0" algn="l">
                        <a:lnSpc>
                          <a:spcPct val="115000"/>
                        </a:lnSpc>
                        <a:spcBef>
                          <a:spcPts val="0"/>
                        </a:spcBef>
                        <a:spcAft>
                          <a:spcPts val="0"/>
                        </a:spcAft>
                        <a:buNone/>
                      </a:pPr>
                      <a:r>
                        <a:rPr b="1" lang="en" sz="1000"/>
                        <a:t>Cycle GAN</a:t>
                      </a:r>
                      <a:r>
                        <a:rPr lang="en" sz="1000"/>
                        <a:t> (For unpiared data)</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CycleGAN is an extension to the GAN for image-to-image translation without paired image data. That means that examples of the target image are not required as is the case with conditional GANs. This we have briefly covered in class</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r>
              <a:tr h="457200">
                <a:tc>
                  <a:txBody>
                    <a:bodyPr/>
                    <a:lstStyle/>
                    <a:p>
                      <a:pPr indent="0" lvl="0" marL="0" rtl="0" algn="l">
                        <a:lnSpc>
                          <a:spcPct val="115000"/>
                        </a:lnSpc>
                        <a:spcBef>
                          <a:spcPts val="0"/>
                        </a:spcBef>
                        <a:spcAft>
                          <a:spcPts val="0"/>
                        </a:spcAft>
                        <a:buNone/>
                      </a:pPr>
                      <a:r>
                        <a:rPr b="1" lang="en" sz="1000"/>
                        <a:t>PROGAN </a:t>
                      </a:r>
                      <a:r>
                        <a:rPr lang="en" sz="1000"/>
                        <a:t>(Improving images progressively and increasing depth of GANS)</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PROGan is a change to the architecture and training of GAN models that involves progressively increasing the model depth during the training process. </a:t>
                      </a:r>
                      <a:r>
                        <a:rPr i="1" lang="en" sz="1000"/>
                        <a:t>starting from a low resolution, we add new layers that model increasingly fine details as training progresses.</a:t>
                      </a:r>
                      <a:endParaRPr i="1"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r>
              <a:tr h="314325">
                <a:tc>
                  <a:txBody>
                    <a:bodyPr/>
                    <a:lstStyle/>
                    <a:p>
                      <a:pPr indent="0" lvl="0" marL="0" rtl="0" algn="l">
                        <a:lnSpc>
                          <a:spcPct val="115000"/>
                        </a:lnSpc>
                        <a:spcBef>
                          <a:spcPts val="0"/>
                        </a:spcBef>
                        <a:spcAft>
                          <a:spcPts val="0"/>
                        </a:spcAft>
                        <a:buNone/>
                      </a:pPr>
                      <a:r>
                        <a:rPr b="1" lang="en" sz="1000"/>
                        <a:t>StyleGAN </a:t>
                      </a:r>
                      <a:endParaRPr b="1"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(Idea is to grab features from latent code and reducing the load on generator, which now focuses on constant latent code)</a:t>
                      </a:r>
                      <a:endParaRPr sz="1000"/>
                    </a:p>
                  </a:txBody>
                  <a:tcPr marT="9525" marB="9525" marR="47625" marL="47625">
                    <a:lnL cap="flat" cmpd="sng" w="9525">
                      <a:solidFill>
                        <a:srgbClr val="9A9A9A"/>
                      </a:solidFill>
                      <a:prstDash val="solid"/>
                      <a:round/>
                      <a:headEnd len="sm" w="sm" type="none"/>
                      <a:tailEnd len="sm" w="sm" type="none"/>
                    </a:lnL>
                    <a:lnR cap="flat" cmpd="sng" w="9525">
                      <a:solidFill>
                        <a:srgbClr val="9A9A9A"/>
                      </a:solidFill>
                      <a:prstDash val="solid"/>
                      <a:round/>
                      <a:headEnd len="sm" w="sm" type="none"/>
                      <a:tailEnd len="sm" w="sm" type="none"/>
                    </a:lnR>
                    <a:lnT cap="flat" cmpd="sng" w="9525">
                      <a:solidFill>
                        <a:srgbClr val="9A9A9A"/>
                      </a:solidFill>
                      <a:prstDash val="solid"/>
                      <a:round/>
                      <a:headEnd len="sm" w="sm" type="none"/>
                      <a:tailEnd len="sm" w="sm" type="none"/>
                    </a:lnT>
                    <a:lnB cap="flat" cmpd="sng" w="9525">
                      <a:solidFill>
                        <a:srgbClr val="9A9A9A"/>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0" name="Shape 220"/>
        <p:cNvGrpSpPr/>
        <p:nvPr/>
      </p:nvGrpSpPr>
      <p:grpSpPr>
        <a:xfrm>
          <a:off x="0" y="0"/>
          <a:ext cx="0" cy="0"/>
          <a:chOff x="0" y="0"/>
          <a:chExt cx="0" cy="0"/>
        </a:xfrm>
      </p:grpSpPr>
      <p:sp>
        <p:nvSpPr>
          <p:cNvPr id="221" name="Google Shape;221;p3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222" name="Google Shape;222;p30"/>
          <p:cNvSpPr txBox="1"/>
          <p:nvPr>
            <p:ph idx="2" type="body"/>
          </p:nvPr>
        </p:nvSpPr>
        <p:spPr>
          <a:xfrm>
            <a:off x="5174225" y="1352625"/>
            <a:ext cx="3374400" cy="2634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
              <a:t>Motivation</a:t>
            </a:r>
            <a:endParaRPr/>
          </a:p>
          <a:p>
            <a:pPr indent="-311150" lvl="0" marL="457200" rtl="0" algn="l">
              <a:spcBef>
                <a:spcPts val="0"/>
              </a:spcBef>
              <a:spcAft>
                <a:spcPts val="0"/>
              </a:spcAft>
              <a:buSzPts val="1300"/>
              <a:buAutoNum type="arabicPeriod"/>
            </a:pPr>
            <a:r>
              <a:rPr lang="en"/>
              <a:t>Style transfer network</a:t>
            </a:r>
            <a:endParaRPr/>
          </a:p>
          <a:p>
            <a:pPr indent="-311150" lvl="0" marL="457200" rtl="0" algn="l">
              <a:spcBef>
                <a:spcPts val="0"/>
              </a:spcBef>
              <a:spcAft>
                <a:spcPts val="0"/>
              </a:spcAft>
              <a:buSzPts val="1300"/>
              <a:buAutoNum type="arabicPeriod"/>
            </a:pPr>
            <a:r>
              <a:rPr lang="en"/>
              <a:t>ProGAN + StyleGAN  architecture</a:t>
            </a:r>
            <a:endParaRPr/>
          </a:p>
          <a:p>
            <a:pPr indent="-311150" lvl="0" marL="457200" rtl="0" algn="l">
              <a:spcBef>
                <a:spcPts val="0"/>
              </a:spcBef>
              <a:spcAft>
                <a:spcPts val="0"/>
              </a:spcAft>
              <a:buSzPts val="1300"/>
              <a:buAutoNum type="arabicPeriod"/>
            </a:pPr>
            <a:r>
              <a:rPr lang="en"/>
              <a:t>Generator architecture</a:t>
            </a:r>
            <a:endParaRPr/>
          </a:p>
          <a:p>
            <a:pPr indent="-311150" lvl="0" marL="457200" rtl="0" algn="l">
              <a:spcBef>
                <a:spcPts val="0"/>
              </a:spcBef>
              <a:spcAft>
                <a:spcPts val="0"/>
              </a:spcAft>
              <a:buSzPts val="1300"/>
              <a:buAutoNum type="arabicPeriod"/>
            </a:pPr>
            <a:r>
              <a:rPr lang="en"/>
              <a:t> </a:t>
            </a:r>
            <a:endParaRPr/>
          </a:p>
          <a:p>
            <a:pPr indent="-311150" lvl="0" marL="457200" rtl="0" algn="l">
              <a:spcBef>
                <a:spcPts val="0"/>
              </a:spcBef>
              <a:spcAft>
                <a:spcPts val="0"/>
              </a:spcAft>
              <a:buSzPts val="1300"/>
              <a:buAutoNum type="arabicPeriod"/>
            </a:pPr>
            <a:r>
              <a:rPr lang="en"/>
              <a:t> </a:t>
            </a:r>
            <a:endParaRPr/>
          </a:p>
          <a:p>
            <a:pPr indent="-311150" lvl="0" marL="457200" rtl="0" algn="l">
              <a:spcBef>
                <a:spcPts val="0"/>
              </a:spcBef>
              <a:spcAft>
                <a:spcPts val="0"/>
              </a:spcAft>
              <a:buSzPts val="1300"/>
              <a:buAutoNum type="arabicPeriod"/>
            </a:pPr>
            <a:r>
              <a:rPr lang="en"/>
              <a:t> </a:t>
            </a:r>
            <a:endParaRPr/>
          </a:p>
          <a:p>
            <a:pPr indent="-311150" lvl="0" marL="457200" rtl="0" algn="l">
              <a:spcBef>
                <a:spcPts val="0"/>
              </a:spcBef>
              <a:spcAft>
                <a:spcPts val="0"/>
              </a:spcAft>
              <a:buSzPts val="1300"/>
              <a:buAutoNum type="arabicPeriod"/>
            </a:pPr>
            <a:r>
              <a:rPr lang="en"/>
              <a:t>Style Mixing</a:t>
            </a:r>
            <a:endParaRPr/>
          </a:p>
          <a:p>
            <a:pPr indent="-311150" lvl="0" marL="457200" rtl="0" algn="l">
              <a:spcBef>
                <a:spcPts val="0"/>
              </a:spcBef>
              <a:spcAft>
                <a:spcPts val="0"/>
              </a:spcAft>
              <a:buSzPts val="1300"/>
              <a:buAutoNum type="arabicPeriod"/>
            </a:pPr>
            <a:r>
              <a:rPr lang="en"/>
              <a:t>Separation of global effects from stochasticity</a:t>
            </a:r>
            <a:endParaRPr/>
          </a:p>
          <a:p>
            <a:pPr indent="-311150" lvl="0" marL="457200" rtl="0" algn="l">
              <a:spcBef>
                <a:spcPts val="0"/>
              </a:spcBef>
              <a:spcAft>
                <a:spcPts val="0"/>
              </a:spcAft>
              <a:buSzPts val="1300"/>
              <a:buAutoNum type="arabicPeriod"/>
            </a:pPr>
            <a:r>
              <a:rPr lang="en"/>
              <a:t>Disentanglement Studies</a:t>
            </a:r>
            <a:endParaRPr/>
          </a:p>
          <a:p>
            <a:pPr indent="-311150" lvl="0" marL="457200" rtl="0" algn="l">
              <a:spcBef>
                <a:spcPts val="0"/>
              </a:spcBef>
              <a:spcAft>
                <a:spcPts val="0"/>
              </a:spcAft>
              <a:buSzPts val="1300"/>
              <a:buAutoNum type="arabicPeriod"/>
            </a:pPr>
            <a:r>
              <a:rPr lang="en"/>
              <a:t>Limitations and Future Scopes</a:t>
            </a:r>
            <a:endParaRPr/>
          </a:p>
        </p:txBody>
      </p:sp>
      <p:sp>
        <p:nvSpPr>
          <p:cNvPr id="223" name="Google Shape;223;p3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8"/>
          <p:cNvSpPr txBox="1"/>
          <p:nvPr/>
        </p:nvSpPr>
        <p:spPr>
          <a:xfrm>
            <a:off x="6557450" y="4692700"/>
            <a:ext cx="253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No ownership for any image</a:t>
            </a:r>
            <a:endParaRPr>
              <a:latin typeface="Lato"/>
              <a:ea typeface="Lato"/>
              <a:cs typeface="Lato"/>
              <a:sym typeface="Lato"/>
            </a:endParaRPr>
          </a:p>
        </p:txBody>
      </p:sp>
      <p:sp>
        <p:nvSpPr>
          <p:cNvPr id="358" name="Google Shape;358;p48"/>
          <p:cNvSpPr txBox="1"/>
          <p:nvPr/>
        </p:nvSpPr>
        <p:spPr>
          <a:xfrm>
            <a:off x="0" y="0"/>
            <a:ext cx="8913900" cy="517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StyleGAN2. This article explores changes made in… | by Connor Shorten | Towards Data Science</a:t>
            </a:r>
            <a:endParaRPr sz="900"/>
          </a:p>
          <a:p>
            <a:pPr indent="0" lvl="0" marL="0" rtl="0" algn="l">
              <a:spcBef>
                <a:spcPts val="0"/>
              </a:spcBef>
              <a:spcAft>
                <a:spcPts val="0"/>
              </a:spcAft>
              <a:buNone/>
            </a:pPr>
            <a:r>
              <a:rPr lang="en" sz="900"/>
              <a:t>https://towardsdatascience.com/stylegan2-ace6d3da405d</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Which Face is Real? Applying StyleGAN to Create Fake People - Exxact</a:t>
            </a:r>
            <a:endParaRPr sz="900"/>
          </a:p>
          <a:p>
            <a:pPr indent="0" lvl="0" marL="0" rtl="0" algn="l">
              <a:spcBef>
                <a:spcPts val="0"/>
              </a:spcBef>
              <a:spcAft>
                <a:spcPts val="0"/>
              </a:spcAft>
              <a:buNone/>
            </a:pPr>
            <a:r>
              <a:rPr lang="en" sz="900"/>
              <a:t>https://blog.exxactcorp.com/which-face-is-real-applying-stylegan-to-create-fake-people/</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From GAN basic to StyleGAN2. This post describes GAN basic… | by Akihiro FUJII | Analytics Vidhya | Medium</a:t>
            </a:r>
            <a:endParaRPr sz="900"/>
          </a:p>
          <a:p>
            <a:pPr indent="0" lvl="0" marL="0" rtl="0" algn="l">
              <a:spcBef>
                <a:spcPts val="0"/>
              </a:spcBef>
              <a:spcAft>
                <a:spcPts val="0"/>
              </a:spcAft>
              <a:buNone/>
            </a:pPr>
            <a:r>
              <a:rPr lang="en" sz="900"/>
              <a:t>https://medium.com/analytics-vidhya/from-gan-basic-to-stylegan2-680add7abe82</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Can anyone inform me please about the advantages and limitations of Generative Adversarial Networks (GANs) ?</a:t>
            </a:r>
            <a:endParaRPr sz="900"/>
          </a:p>
          <a:p>
            <a:pPr indent="0" lvl="0" marL="0" rtl="0" algn="l">
              <a:spcBef>
                <a:spcPts val="0"/>
              </a:spcBef>
              <a:spcAft>
                <a:spcPts val="0"/>
              </a:spcAft>
              <a:buNone/>
            </a:pPr>
            <a:r>
              <a:rPr lang="en" sz="900"/>
              <a:t>https://www.researchgate.net/post/Can-anyone-inform-me-please-about-the-advantages-and-limitations-of-Generative-Adversarial-Networks-GANs</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StyleGAN: Use machine learning to generate and customize realistic images | by Jamshed Khan | Heartbeat</a:t>
            </a:r>
            <a:endParaRPr sz="900"/>
          </a:p>
          <a:p>
            <a:pPr indent="0" lvl="0" marL="0" rtl="0" algn="l">
              <a:spcBef>
                <a:spcPts val="0"/>
              </a:spcBef>
              <a:spcAft>
                <a:spcPts val="0"/>
              </a:spcAft>
              <a:buNone/>
            </a:pPr>
            <a:r>
              <a:rPr lang="en" sz="900"/>
              <a:t>https://heartbeat.fritz.ai/stylegans-use-machine-learning-to-generate-and-customize-realistic-images-c943388dc672</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Which Face is Real?</a:t>
            </a:r>
            <a:endParaRPr sz="900"/>
          </a:p>
          <a:p>
            <a:pPr indent="0" lvl="0" marL="0" rtl="0" algn="l">
              <a:spcBef>
                <a:spcPts val="0"/>
              </a:spcBef>
              <a:spcAft>
                <a:spcPts val="0"/>
              </a:spcAft>
              <a:buNone/>
            </a:pPr>
            <a:r>
              <a:rPr lang="en" sz="900"/>
              <a:t>https://www.kdnuggets.com/2019/04/which-face-real-stylegan.html#:~:text=Generative%20models%20have%20a%20limitation,the%20differences%20in%20the%20photographs.</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Introduction to Generative Adversarial Networks (GANs): Types, and Applications, and Implementation | by Derrick Mwiti | Heartbeat</a:t>
            </a:r>
            <a:endParaRPr sz="900"/>
          </a:p>
          <a:p>
            <a:pPr indent="0" lvl="0" marL="0" rtl="0" algn="l">
              <a:spcBef>
                <a:spcPts val="0"/>
              </a:spcBef>
              <a:spcAft>
                <a:spcPts val="0"/>
              </a:spcAft>
              <a:buNone/>
            </a:pPr>
            <a:r>
              <a:rPr lang="en" sz="900"/>
              <a:t>https://heartbeat.fritz.ai/introduction-to-generative-adversarial-networks-gans-35ef44f21193</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6 GAN Architectures You Really Should Know - neptune.ai</a:t>
            </a:r>
            <a:endParaRPr sz="900"/>
          </a:p>
          <a:p>
            <a:pPr indent="0" lvl="0" marL="0" rtl="0" algn="l">
              <a:spcBef>
                <a:spcPts val="0"/>
              </a:spcBef>
              <a:spcAft>
                <a:spcPts val="0"/>
              </a:spcAft>
              <a:buNone/>
            </a:pPr>
            <a:r>
              <a:rPr lang="en" sz="900"/>
              <a:t>https://neptune.ai/blog/6-gan-architectures</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3 different types of generative adversarial networks (GANs) and how they work | Packt Hub</a:t>
            </a:r>
            <a:endParaRPr sz="900"/>
          </a:p>
          <a:p>
            <a:pPr indent="0" lvl="0" marL="0" rtl="0" algn="l">
              <a:spcBef>
                <a:spcPts val="0"/>
              </a:spcBef>
              <a:spcAft>
                <a:spcPts val="0"/>
              </a:spcAft>
              <a:buNone/>
            </a:pPr>
            <a:r>
              <a:rPr lang="en" sz="900"/>
              <a:t>https://hub.packtpub.com/3-different-types-of-generative-adversarial-networks-gans-and-how-they-work/</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GANs vs. Autoencoders: Comparison of Deep Generative Models | by Matthew Stewart, PhD Researcher | Towards Data Science</a:t>
            </a:r>
            <a:endParaRPr sz="900"/>
          </a:p>
          <a:p>
            <a:pPr indent="0" lvl="0" marL="0" rtl="0" algn="l">
              <a:spcBef>
                <a:spcPts val="0"/>
              </a:spcBef>
              <a:spcAft>
                <a:spcPts val="0"/>
              </a:spcAft>
              <a:buNone/>
            </a:pPr>
            <a:r>
              <a:rPr lang="en" sz="900"/>
              <a:t>https://towardsdatascience.com/gans-vs-autoencoders-comparison-of-deep-generative-models-985cf15936ea</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[StyleGAN] A Style-Based Generator Architecture for GANs, part 1 (algorithm review) | TDLS - YouTube</a:t>
            </a:r>
            <a:endParaRPr sz="900"/>
          </a:p>
          <a:p>
            <a:pPr indent="0" lvl="0" marL="0" rtl="0" algn="l">
              <a:spcBef>
                <a:spcPts val="0"/>
              </a:spcBef>
              <a:spcAft>
                <a:spcPts val="0"/>
              </a:spcAft>
              <a:buNone/>
            </a:pPr>
            <a:r>
              <a:rPr lang="en" sz="900"/>
              <a:t>https://www.youtube.com/watch?v=SPI5uGCnxlc&amp;ab_channel=MLExplained-AggregateIntellect-AI.SCIENCE</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A Gentle Introduction to StyleGAN the Style Generative Adversarial Network</a:t>
            </a:r>
            <a:endParaRPr sz="900"/>
          </a:p>
          <a:p>
            <a:pPr indent="0" lvl="0" marL="0" rtl="0" algn="l">
              <a:spcBef>
                <a:spcPts val="0"/>
              </a:spcBef>
              <a:spcAft>
                <a:spcPts val="0"/>
              </a:spcAft>
              <a:buNone/>
            </a:pPr>
            <a:r>
              <a:rPr lang="en" sz="900"/>
              <a:t>https://machinelearningmastery.com/introduction-to-style-generative-adversarial-network-stylegan/</a:t>
            </a:r>
            <a:endParaRPr sz="900"/>
          </a:p>
        </p:txBody>
      </p:sp>
      <p:sp>
        <p:nvSpPr>
          <p:cNvPr id="359" name="Google Shape;359;p48"/>
          <p:cNvSpPr txBox="1"/>
          <p:nvPr/>
        </p:nvSpPr>
        <p:spPr>
          <a:xfrm>
            <a:off x="6987775" y="481575"/>
            <a:ext cx="3000000" cy="43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50"/>
              <a:t>References</a:t>
            </a:r>
            <a:endParaRPr b="1" sz="165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227" name="Shape 227"/>
        <p:cNvGrpSpPr/>
        <p:nvPr/>
      </p:nvGrpSpPr>
      <p:grpSpPr>
        <a:xfrm>
          <a:off x="0" y="0"/>
          <a:ext cx="0" cy="0"/>
          <a:chOff x="0" y="0"/>
          <a:chExt cx="0" cy="0"/>
        </a:xfrm>
      </p:grpSpPr>
      <p:sp>
        <p:nvSpPr>
          <p:cNvPr id="228" name="Google Shape;228;p31"/>
          <p:cNvSpPr txBox="1"/>
          <p:nvPr>
            <p:ph idx="4294967295" type="title"/>
          </p:nvPr>
        </p:nvSpPr>
        <p:spPr>
          <a:xfrm>
            <a:off x="453800" y="268975"/>
            <a:ext cx="2557800" cy="7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229" name="Google Shape;229;p31"/>
          <p:cNvSpPr txBox="1"/>
          <p:nvPr/>
        </p:nvSpPr>
        <p:spPr>
          <a:xfrm>
            <a:off x="855175" y="1462500"/>
            <a:ext cx="6184500" cy="306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30" name="Google Shape;230;p31"/>
          <p:cNvSpPr txBox="1"/>
          <p:nvPr/>
        </p:nvSpPr>
        <p:spPr>
          <a:xfrm>
            <a:off x="309850" y="1644300"/>
            <a:ext cx="3519900" cy="21240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Lato"/>
              <a:buAutoNum type="arabicPeriod"/>
            </a:pPr>
            <a:r>
              <a:rPr lang="en" sz="1800">
                <a:latin typeface="Lato"/>
                <a:ea typeface="Lato"/>
                <a:cs typeface="Lato"/>
                <a:sym typeface="Lato"/>
              </a:rPr>
              <a:t>GAN  images became realistic overtime but still generator works as a black box.</a:t>
            </a:r>
            <a:endParaRPr sz="1800">
              <a:latin typeface="Lato"/>
              <a:ea typeface="Lato"/>
              <a:cs typeface="Lato"/>
              <a:sym typeface="Lato"/>
            </a:endParaRPr>
          </a:p>
          <a:p>
            <a:pPr indent="0" lvl="0" marL="457200" rtl="0" algn="l">
              <a:spcBef>
                <a:spcPts val="0"/>
              </a:spcBef>
              <a:spcAft>
                <a:spcPts val="0"/>
              </a:spcAft>
              <a:buNone/>
            </a:pPr>
            <a:r>
              <a:t/>
            </a:r>
            <a:endParaRPr sz="1800">
              <a:latin typeface="Lato"/>
              <a:ea typeface="Lato"/>
              <a:cs typeface="Lato"/>
              <a:sym typeface="Lato"/>
            </a:endParaRPr>
          </a:p>
          <a:p>
            <a:pPr indent="-342900" lvl="0" marL="457200" rtl="0" algn="l">
              <a:spcBef>
                <a:spcPts val="0"/>
              </a:spcBef>
              <a:spcAft>
                <a:spcPts val="0"/>
              </a:spcAft>
              <a:buSzPts val="1800"/>
              <a:buFont typeface="Lato"/>
              <a:buAutoNum type="arabicPeriod"/>
            </a:pPr>
            <a:r>
              <a:rPr lang="en" sz="1800">
                <a:latin typeface="Lato"/>
                <a:ea typeface="Lato"/>
                <a:cs typeface="Lato"/>
                <a:sym typeface="Lato"/>
              </a:rPr>
              <a:t>Understanding of image synthesis is poor.</a:t>
            </a:r>
            <a:endParaRPr sz="1800">
              <a:latin typeface="Lato"/>
              <a:ea typeface="Lato"/>
              <a:cs typeface="Lato"/>
              <a:sym typeface="Lato"/>
            </a:endParaRPr>
          </a:p>
        </p:txBody>
      </p:sp>
      <p:pic>
        <p:nvPicPr>
          <p:cNvPr id="231" name="Google Shape;231;p31"/>
          <p:cNvPicPr preferRelativeResize="0"/>
          <p:nvPr/>
        </p:nvPicPr>
        <p:blipFill>
          <a:blip r:embed="rId3">
            <a:alphaModFix/>
          </a:blip>
          <a:stretch>
            <a:fillRect/>
          </a:stretch>
        </p:blipFill>
        <p:spPr>
          <a:xfrm>
            <a:off x="3674888" y="428625"/>
            <a:ext cx="4772025" cy="4286250"/>
          </a:xfrm>
          <a:prstGeom prst="rect">
            <a:avLst/>
          </a:prstGeom>
          <a:noFill/>
          <a:ln>
            <a:noFill/>
          </a:ln>
        </p:spPr>
      </p:pic>
      <p:sp>
        <p:nvSpPr>
          <p:cNvPr id="232" name="Google Shape;232;p31"/>
          <p:cNvSpPr/>
          <p:nvPr/>
        </p:nvSpPr>
        <p:spPr>
          <a:xfrm rot="10800000">
            <a:off x="5818775" y="1738450"/>
            <a:ext cx="675300" cy="373500"/>
          </a:xfrm>
          <a:prstGeom prst="rightArrow">
            <a:avLst>
              <a:gd fmla="val 50000" name="adj1"/>
              <a:gd fmla="val 50000" name="adj2"/>
            </a:avLst>
          </a:prstGeom>
          <a:solidFill>
            <a:srgbClr val="FF99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1"/>
          <p:cNvSpPr txBox="1"/>
          <p:nvPr/>
        </p:nvSpPr>
        <p:spPr>
          <a:xfrm>
            <a:off x="4467250" y="4714875"/>
            <a:ext cx="6419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Source: towardsdatascience-StyleGAN and tuning</a:t>
            </a:r>
            <a:endParaRPr sz="12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237" name="Shape 237"/>
        <p:cNvGrpSpPr/>
        <p:nvPr/>
      </p:nvGrpSpPr>
      <p:grpSpPr>
        <a:xfrm>
          <a:off x="0" y="0"/>
          <a:ext cx="0" cy="0"/>
          <a:chOff x="0" y="0"/>
          <a:chExt cx="0" cy="0"/>
        </a:xfrm>
      </p:grpSpPr>
      <p:sp>
        <p:nvSpPr>
          <p:cNvPr id="238" name="Google Shape;238;p32"/>
          <p:cNvSpPr txBox="1"/>
          <p:nvPr/>
        </p:nvSpPr>
        <p:spPr>
          <a:xfrm>
            <a:off x="1479825" y="258600"/>
            <a:ext cx="6307200" cy="180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500">
                <a:latin typeface="Lato"/>
                <a:ea typeface="Lato"/>
                <a:cs typeface="Lato"/>
                <a:sym typeface="Lato"/>
              </a:rPr>
              <a:t>This work proposes a model for the generator that is inspired by the </a:t>
            </a:r>
            <a:r>
              <a:rPr b="1" lang="en" sz="3500">
                <a:latin typeface="Lato"/>
                <a:ea typeface="Lato"/>
                <a:cs typeface="Lato"/>
                <a:sym typeface="Lato"/>
              </a:rPr>
              <a:t>style transfer network</a:t>
            </a:r>
            <a:endParaRPr b="1" sz="3500">
              <a:latin typeface="Lato"/>
              <a:ea typeface="Lato"/>
              <a:cs typeface="Lato"/>
              <a:sym typeface="Lato"/>
            </a:endParaRPr>
          </a:p>
        </p:txBody>
      </p:sp>
      <p:pic>
        <p:nvPicPr>
          <p:cNvPr id="239" name="Google Shape;239;p32"/>
          <p:cNvPicPr preferRelativeResize="0"/>
          <p:nvPr/>
        </p:nvPicPr>
        <p:blipFill>
          <a:blip r:embed="rId3">
            <a:alphaModFix/>
          </a:blip>
          <a:stretch>
            <a:fillRect/>
          </a:stretch>
        </p:blipFill>
        <p:spPr>
          <a:xfrm>
            <a:off x="1405150" y="2259428"/>
            <a:ext cx="6307200" cy="2539247"/>
          </a:xfrm>
          <a:prstGeom prst="rect">
            <a:avLst/>
          </a:prstGeom>
          <a:noFill/>
          <a:ln>
            <a:noFill/>
          </a:ln>
        </p:spPr>
      </p:pic>
      <p:sp>
        <p:nvSpPr>
          <p:cNvPr id="240" name="Google Shape;240;p32"/>
          <p:cNvSpPr txBox="1"/>
          <p:nvPr/>
        </p:nvSpPr>
        <p:spPr>
          <a:xfrm>
            <a:off x="966925" y="4798675"/>
            <a:ext cx="8339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Source: towards datascience- Analysing how StyleGAN works: style incorporation in high quality images</a:t>
            </a:r>
            <a:endParaRPr sz="12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244" name="Shape 244"/>
        <p:cNvGrpSpPr/>
        <p:nvPr/>
      </p:nvGrpSpPr>
      <p:grpSpPr>
        <a:xfrm>
          <a:off x="0" y="0"/>
          <a:ext cx="0" cy="0"/>
          <a:chOff x="0" y="0"/>
          <a:chExt cx="0" cy="0"/>
        </a:xfrm>
      </p:grpSpPr>
      <p:pic>
        <p:nvPicPr>
          <p:cNvPr id="245" name="Google Shape;245;p33"/>
          <p:cNvPicPr preferRelativeResize="0"/>
          <p:nvPr/>
        </p:nvPicPr>
        <p:blipFill>
          <a:blip r:embed="rId3">
            <a:alphaModFix/>
          </a:blip>
          <a:stretch>
            <a:fillRect/>
          </a:stretch>
        </p:blipFill>
        <p:spPr>
          <a:xfrm>
            <a:off x="633075" y="359175"/>
            <a:ext cx="7401900" cy="4425150"/>
          </a:xfrm>
          <a:prstGeom prst="rect">
            <a:avLst/>
          </a:prstGeom>
          <a:noFill/>
          <a:ln>
            <a:noFill/>
          </a:ln>
        </p:spPr>
      </p:pic>
      <p:sp>
        <p:nvSpPr>
          <p:cNvPr id="246" name="Google Shape;246;p33"/>
          <p:cNvSpPr txBox="1"/>
          <p:nvPr/>
        </p:nvSpPr>
        <p:spPr>
          <a:xfrm>
            <a:off x="532950" y="0"/>
            <a:ext cx="3557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Lato"/>
                <a:ea typeface="Lato"/>
                <a:cs typeface="Lato"/>
                <a:sym typeface="Lato"/>
              </a:rPr>
              <a:t> ProGAN + StyleGAN architecture</a:t>
            </a:r>
            <a:endParaRPr b="1" sz="1600">
              <a:latin typeface="Lato"/>
              <a:ea typeface="Lato"/>
              <a:cs typeface="Lato"/>
              <a:sym typeface="Lato"/>
            </a:endParaRPr>
          </a:p>
        </p:txBody>
      </p:sp>
      <p:sp>
        <p:nvSpPr>
          <p:cNvPr id="247" name="Google Shape;247;p33"/>
          <p:cNvSpPr txBox="1"/>
          <p:nvPr/>
        </p:nvSpPr>
        <p:spPr>
          <a:xfrm>
            <a:off x="590900" y="4834625"/>
            <a:ext cx="855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Source: towards datascience- Analysing how StyleGAN works: style incorporation in high quality images</a:t>
            </a:r>
            <a:endParaRPr sz="13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51" name="Shape 251"/>
        <p:cNvGrpSpPr/>
        <p:nvPr/>
      </p:nvGrpSpPr>
      <p:grpSpPr>
        <a:xfrm>
          <a:off x="0" y="0"/>
          <a:ext cx="0" cy="0"/>
          <a:chOff x="0" y="0"/>
          <a:chExt cx="0" cy="0"/>
        </a:xfrm>
      </p:grpSpPr>
      <p:sp>
        <p:nvSpPr>
          <p:cNvPr id="252" name="Google Shape;252;p34"/>
          <p:cNvSpPr txBox="1"/>
          <p:nvPr>
            <p:ph type="title"/>
          </p:nvPr>
        </p:nvSpPr>
        <p:spPr>
          <a:xfrm>
            <a:off x="531700" y="1616100"/>
            <a:ext cx="3806100" cy="1978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Replace nearest neighbor with bilinear upsampling</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Char char="●"/>
            </a:pPr>
            <a:r>
              <a:rPr lang="en" sz="1700"/>
              <a:t>Replace pooling with bilinear downsampling(in the discriminator)</a:t>
            </a:r>
            <a:endParaRPr sz="1700"/>
          </a:p>
        </p:txBody>
      </p:sp>
      <p:pic>
        <p:nvPicPr>
          <p:cNvPr id="253" name="Google Shape;253;p34"/>
          <p:cNvPicPr preferRelativeResize="0"/>
          <p:nvPr/>
        </p:nvPicPr>
        <p:blipFill>
          <a:blip r:embed="rId3">
            <a:alphaModFix/>
          </a:blip>
          <a:stretch>
            <a:fillRect/>
          </a:stretch>
        </p:blipFill>
        <p:spPr>
          <a:xfrm>
            <a:off x="5887150" y="231125"/>
            <a:ext cx="1622150" cy="4681275"/>
          </a:xfrm>
          <a:prstGeom prst="rect">
            <a:avLst/>
          </a:prstGeom>
          <a:noFill/>
          <a:ln>
            <a:noFill/>
          </a:ln>
        </p:spPr>
      </p:pic>
      <p:sp>
        <p:nvSpPr>
          <p:cNvPr id="254" name="Google Shape;254;p34"/>
          <p:cNvSpPr/>
          <p:nvPr/>
        </p:nvSpPr>
        <p:spPr>
          <a:xfrm>
            <a:off x="5416175" y="2726675"/>
            <a:ext cx="644400" cy="173400"/>
          </a:xfrm>
          <a:prstGeom prst="rightArrow">
            <a:avLst>
              <a:gd fmla="val 50000" name="adj1"/>
              <a:gd fmla="val 50000" name="adj2"/>
            </a:avLst>
          </a:prstGeom>
          <a:solidFill>
            <a:srgbClr val="FF99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258" name="Shape 258"/>
        <p:cNvGrpSpPr/>
        <p:nvPr/>
      </p:nvGrpSpPr>
      <p:grpSpPr>
        <a:xfrm>
          <a:off x="0" y="0"/>
          <a:ext cx="0" cy="0"/>
          <a:chOff x="0" y="0"/>
          <a:chExt cx="0" cy="0"/>
        </a:xfrm>
      </p:grpSpPr>
      <p:pic>
        <p:nvPicPr>
          <p:cNvPr id="259" name="Google Shape;259;p35"/>
          <p:cNvPicPr preferRelativeResize="0"/>
          <p:nvPr/>
        </p:nvPicPr>
        <p:blipFill>
          <a:blip r:embed="rId3">
            <a:alphaModFix/>
          </a:blip>
          <a:stretch>
            <a:fillRect/>
          </a:stretch>
        </p:blipFill>
        <p:spPr>
          <a:xfrm>
            <a:off x="1471600" y="381000"/>
            <a:ext cx="6200775" cy="4381500"/>
          </a:xfrm>
          <a:prstGeom prst="rect">
            <a:avLst/>
          </a:prstGeom>
          <a:noFill/>
          <a:ln>
            <a:noFill/>
          </a:ln>
        </p:spPr>
      </p:pic>
      <p:sp>
        <p:nvSpPr>
          <p:cNvPr id="260" name="Google Shape;260;p35"/>
          <p:cNvSpPr txBox="1"/>
          <p:nvPr/>
        </p:nvSpPr>
        <p:spPr>
          <a:xfrm>
            <a:off x="1826425" y="4762500"/>
            <a:ext cx="758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Source:</a:t>
            </a:r>
            <a:r>
              <a:rPr lang="en">
                <a:latin typeface="Lato"/>
                <a:ea typeface="Lato"/>
                <a:cs typeface="Lato"/>
                <a:sym typeface="Lato"/>
              </a:rPr>
              <a:t> </a:t>
            </a:r>
            <a:r>
              <a:rPr lang="en" sz="1200">
                <a:latin typeface="Lato"/>
                <a:ea typeface="Lato"/>
                <a:cs typeface="Lato"/>
                <a:sym typeface="Lato"/>
              </a:rPr>
              <a:t>https://arxiv.org/pdf/1710.10196.pdf</a:t>
            </a:r>
            <a:endParaRPr sz="120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6"/>
          <p:cNvSpPr txBox="1"/>
          <p:nvPr>
            <p:ph type="title"/>
          </p:nvPr>
        </p:nvSpPr>
        <p:spPr>
          <a:xfrm>
            <a:off x="730000" y="1728150"/>
            <a:ext cx="3300900" cy="1687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Add mapping network and styles. Helped in preventing entanglement.</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Char char="●"/>
            </a:pPr>
            <a:r>
              <a:rPr lang="en" sz="1700"/>
              <a:t>Styles are generated in W and used in AdaIN operations.</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Char char="●"/>
            </a:pPr>
            <a:r>
              <a:rPr lang="en" sz="1700"/>
              <a:t>Remove traditional input.</a:t>
            </a:r>
            <a:endParaRPr sz="1700"/>
          </a:p>
        </p:txBody>
      </p:sp>
      <p:pic>
        <p:nvPicPr>
          <p:cNvPr id="266" name="Google Shape;266;p36"/>
          <p:cNvPicPr preferRelativeResize="0"/>
          <p:nvPr/>
        </p:nvPicPr>
        <p:blipFill>
          <a:blip r:embed="rId3">
            <a:alphaModFix/>
          </a:blip>
          <a:stretch>
            <a:fillRect/>
          </a:stretch>
        </p:blipFill>
        <p:spPr>
          <a:xfrm>
            <a:off x="4840200" y="437450"/>
            <a:ext cx="3842525" cy="4371400"/>
          </a:xfrm>
          <a:prstGeom prst="rect">
            <a:avLst/>
          </a:prstGeom>
          <a:noFill/>
          <a:ln>
            <a:noFill/>
          </a:ln>
        </p:spPr>
      </p:pic>
      <p:sp>
        <p:nvSpPr>
          <p:cNvPr id="267" name="Google Shape;267;p36"/>
          <p:cNvSpPr/>
          <p:nvPr/>
        </p:nvSpPr>
        <p:spPr>
          <a:xfrm rot="2131516">
            <a:off x="6286736" y="686544"/>
            <a:ext cx="483253" cy="182811"/>
          </a:xfrm>
          <a:prstGeom prst="rightArrow">
            <a:avLst>
              <a:gd fmla="val 50000" name="adj1"/>
              <a:gd fmla="val 50000" name="adj2"/>
            </a:avLst>
          </a:prstGeom>
          <a:solidFill>
            <a:srgbClr val="FF99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271" name="Shape 271"/>
        <p:cNvGrpSpPr/>
        <p:nvPr/>
      </p:nvGrpSpPr>
      <p:grpSpPr>
        <a:xfrm>
          <a:off x="0" y="0"/>
          <a:ext cx="0" cy="0"/>
          <a:chOff x="0" y="0"/>
          <a:chExt cx="0" cy="0"/>
        </a:xfrm>
      </p:grpSpPr>
      <p:sp>
        <p:nvSpPr>
          <p:cNvPr id="272" name="Google Shape;272;p37"/>
          <p:cNvSpPr txBox="1"/>
          <p:nvPr/>
        </p:nvSpPr>
        <p:spPr>
          <a:xfrm>
            <a:off x="582525" y="260275"/>
            <a:ext cx="7299900" cy="209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100">
                <a:latin typeface="Lato"/>
                <a:ea typeface="Lato"/>
                <a:cs typeface="Lato"/>
                <a:sym typeface="Lato"/>
              </a:rPr>
              <a:t>Adaptive Instance Normalization simply scales the normalized input with style spatial statistics. This has profound implications.</a:t>
            </a:r>
            <a:endParaRPr sz="3100">
              <a:latin typeface="Lato"/>
              <a:ea typeface="Lato"/>
              <a:cs typeface="Lato"/>
              <a:sym typeface="Lato"/>
            </a:endParaRPr>
          </a:p>
        </p:txBody>
      </p:sp>
      <p:pic>
        <p:nvPicPr>
          <p:cNvPr id="273" name="Google Shape;273;p37"/>
          <p:cNvPicPr preferRelativeResize="0"/>
          <p:nvPr/>
        </p:nvPicPr>
        <p:blipFill>
          <a:blip r:embed="rId3">
            <a:alphaModFix/>
          </a:blip>
          <a:stretch>
            <a:fillRect/>
          </a:stretch>
        </p:blipFill>
        <p:spPr>
          <a:xfrm>
            <a:off x="3757175" y="2718425"/>
            <a:ext cx="4749775" cy="1097875"/>
          </a:xfrm>
          <a:prstGeom prst="rect">
            <a:avLst/>
          </a:prstGeom>
          <a:noFill/>
          <a:ln>
            <a:noFill/>
          </a:ln>
        </p:spPr>
      </p:pic>
      <p:sp>
        <p:nvSpPr>
          <p:cNvPr id="274" name="Google Shape;274;p37"/>
          <p:cNvSpPr txBox="1"/>
          <p:nvPr/>
        </p:nvSpPr>
        <p:spPr>
          <a:xfrm>
            <a:off x="5479275" y="4310875"/>
            <a:ext cx="79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Scaling</a:t>
            </a:r>
            <a:endParaRPr>
              <a:latin typeface="Lato"/>
              <a:ea typeface="Lato"/>
              <a:cs typeface="Lato"/>
              <a:sym typeface="Lato"/>
            </a:endParaRPr>
          </a:p>
        </p:txBody>
      </p:sp>
      <p:sp>
        <p:nvSpPr>
          <p:cNvPr id="275" name="Google Shape;275;p37"/>
          <p:cNvSpPr txBox="1"/>
          <p:nvPr/>
        </p:nvSpPr>
        <p:spPr>
          <a:xfrm>
            <a:off x="7546700" y="4310875"/>
            <a:ext cx="132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Bias(shifting)</a:t>
            </a:r>
            <a:endParaRPr>
              <a:latin typeface="Lato"/>
              <a:ea typeface="Lato"/>
              <a:cs typeface="Lato"/>
              <a:sym typeface="Lato"/>
            </a:endParaRPr>
          </a:p>
        </p:txBody>
      </p:sp>
      <p:pic>
        <p:nvPicPr>
          <p:cNvPr id="276" name="Google Shape;276;p37"/>
          <p:cNvPicPr preferRelativeResize="0"/>
          <p:nvPr/>
        </p:nvPicPr>
        <p:blipFill>
          <a:blip r:embed="rId4">
            <a:alphaModFix/>
          </a:blip>
          <a:stretch>
            <a:fillRect/>
          </a:stretch>
        </p:blipFill>
        <p:spPr>
          <a:xfrm>
            <a:off x="429749" y="2468675"/>
            <a:ext cx="1880450" cy="2278525"/>
          </a:xfrm>
          <a:prstGeom prst="rect">
            <a:avLst/>
          </a:prstGeom>
          <a:noFill/>
          <a:ln>
            <a:noFill/>
          </a:ln>
        </p:spPr>
      </p:pic>
      <p:sp>
        <p:nvSpPr>
          <p:cNvPr id="277" name="Google Shape;277;p37"/>
          <p:cNvSpPr/>
          <p:nvPr/>
        </p:nvSpPr>
        <p:spPr>
          <a:xfrm rot="-480082">
            <a:off x="1805707" y="3363167"/>
            <a:ext cx="2058237" cy="188119"/>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7"/>
          <p:cNvSpPr/>
          <p:nvPr/>
        </p:nvSpPr>
        <p:spPr>
          <a:xfrm rot="5400000">
            <a:off x="5421550" y="3863850"/>
            <a:ext cx="765600" cy="1287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7"/>
          <p:cNvSpPr/>
          <p:nvPr/>
        </p:nvSpPr>
        <p:spPr>
          <a:xfrm rot="5400000">
            <a:off x="7709250" y="3949100"/>
            <a:ext cx="765600" cy="1287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7"/>
          <p:cNvSpPr txBox="1"/>
          <p:nvPr/>
        </p:nvSpPr>
        <p:spPr>
          <a:xfrm>
            <a:off x="255150" y="4743200"/>
            <a:ext cx="888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Source: </a:t>
            </a:r>
            <a:r>
              <a:rPr lang="en" sz="1200">
                <a:latin typeface="Lato"/>
                <a:ea typeface="Lato"/>
                <a:cs typeface="Lato"/>
                <a:sym typeface="Lato"/>
              </a:rPr>
              <a:t> towards datascience- Analysing how StyleGAN works: style incorporation in high quality images</a:t>
            </a:r>
            <a:r>
              <a:rPr lang="en">
                <a:latin typeface="Lato"/>
                <a:ea typeface="Lato"/>
                <a:cs typeface="Lato"/>
                <a:sym typeface="Lato"/>
              </a:rPr>
              <a:t> </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